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20.jpg" ContentType="image/jpg"/>
  <Override PartName="/ppt/media/image27.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28"/>
  </p:notesMasterIdLst>
  <p:handoutMasterIdLst>
    <p:handoutMasterId r:id="rId29"/>
  </p:handoutMasterIdLst>
  <p:sldIdLst>
    <p:sldId id="256" r:id="rId5"/>
    <p:sldId id="257" r:id="rId6"/>
    <p:sldId id="258" r:id="rId7"/>
    <p:sldId id="276" r:id="rId8"/>
    <p:sldId id="277" r:id="rId9"/>
    <p:sldId id="278" r:id="rId10"/>
    <p:sldId id="279" r:id="rId11"/>
    <p:sldId id="280" r:id="rId12"/>
    <p:sldId id="289" r:id="rId13"/>
    <p:sldId id="295" r:id="rId14"/>
    <p:sldId id="282" r:id="rId15"/>
    <p:sldId id="283" r:id="rId16"/>
    <p:sldId id="284" r:id="rId17"/>
    <p:sldId id="285" r:id="rId18"/>
    <p:sldId id="286" r:id="rId19"/>
    <p:sldId id="287" r:id="rId20"/>
    <p:sldId id="288" r:id="rId21"/>
    <p:sldId id="290" r:id="rId22"/>
    <p:sldId id="293" r:id="rId23"/>
    <p:sldId id="291" r:id="rId24"/>
    <p:sldId id="292" r:id="rId25"/>
    <p:sldId id="294" r:id="rId26"/>
    <p:sldId id="275" r:id="rId27"/>
  </p:sldIdLst>
  <p:sldSz cx="7772400" cy="10058400"/>
  <p:notesSz cx="9144000" cy="6858000"/>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A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9" autoAdjust="0"/>
    <p:restoredTop sz="94660"/>
  </p:normalViewPr>
  <p:slideViewPr>
    <p:cSldViewPr snapToGrid="0">
      <p:cViewPr>
        <p:scale>
          <a:sx n="86" d="100"/>
          <a:sy n="86" d="100"/>
        </p:scale>
        <p:origin x="1722" y="-92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A01F14-1058-D4D0-51C4-9ADBF17FDA0F}"/>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BC25C4-5EFB-94FE-DC6E-2A41AA9BA5D0}"/>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35BBB0E5-E5D1-40C9-8E5F-DBABF6DC178A}" type="datetimeFigureOut">
              <a:rPr lang="en-US" smtClean="0"/>
              <a:t>2/3/2026</a:t>
            </a:fld>
            <a:endParaRPr lang="en-US"/>
          </a:p>
        </p:txBody>
      </p:sp>
      <p:sp>
        <p:nvSpPr>
          <p:cNvPr id="4" name="Footer Placeholder 3">
            <a:extLst>
              <a:ext uri="{FF2B5EF4-FFF2-40B4-BE49-F238E27FC236}">
                <a16:creationId xmlns:a16="http://schemas.microsoft.com/office/drawing/2014/main" id="{4F2255BF-2130-3108-733F-E1C6BC91B7D1}"/>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3313A69-692F-16FA-3152-D54A99BF3A90}"/>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8A672CB1-9146-4B88-A4F3-366E57F1E77A}" type="slidenum">
              <a:rPr lang="en-US" smtClean="0"/>
              <a:t>‹#›</a:t>
            </a:fld>
            <a:endParaRPr lang="en-US"/>
          </a:p>
        </p:txBody>
      </p:sp>
    </p:spTree>
    <p:extLst>
      <p:ext uri="{BB962C8B-B14F-4D97-AF65-F5344CB8AC3E}">
        <p14:creationId xmlns:p14="http://schemas.microsoft.com/office/powerpoint/2010/main" val="282069955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073DC38-6D20-4773-B6BB-E3A356C5CF92}" type="datetimeFigureOut">
              <a:rPr lang="en-US" smtClean="0"/>
              <a:t>2/3/2026</a:t>
            </a:fld>
            <a:endParaRPr lang="en-US"/>
          </a:p>
        </p:txBody>
      </p:sp>
      <p:sp>
        <p:nvSpPr>
          <p:cNvPr id="4" name="Slide Image Placeholder 3"/>
          <p:cNvSpPr>
            <a:spLocks noGrp="1" noRot="1" noChangeAspect="1"/>
          </p:cNvSpPr>
          <p:nvPr>
            <p:ph type="sldImg" idx="2"/>
          </p:nvPr>
        </p:nvSpPr>
        <p:spPr>
          <a:xfrm>
            <a:off x="3678238" y="857250"/>
            <a:ext cx="178752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A837651A-8AE6-45E7-AF15-51FB46EAF076}" type="slidenum">
              <a:rPr lang="en-US" smtClean="0"/>
              <a:t>‹#›</a:t>
            </a:fld>
            <a:endParaRPr lang="en-US"/>
          </a:p>
        </p:txBody>
      </p:sp>
    </p:spTree>
    <p:extLst>
      <p:ext uri="{BB962C8B-B14F-4D97-AF65-F5344CB8AC3E}">
        <p14:creationId xmlns:p14="http://schemas.microsoft.com/office/powerpoint/2010/main" val="339494587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layout 1">
    <p:bg>
      <p:bgPr>
        <a:solidFill>
          <a:schemeClr val="bg1">
            <a:alpha val="10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1143000" y="3505200"/>
            <a:ext cx="5504815" cy="954405"/>
          </a:xfrm>
          <a:prstGeom prst="rect">
            <a:avLst/>
          </a:prstGeom>
          <a:noFill/>
          <a:ln w="0" cmpd="sng">
            <a:noFill/>
            <a:prstDash val="solid"/>
          </a:ln>
        </p:spPr>
        <p:txBody>
          <a:bodyPr vert="horz" lIns="0" tIns="53340" rIns="0" bIns="0" anchor="t"/>
          <a:lstStyle/>
          <a:p>
            <a:pPr marL="0" marR="0" indent="0" algn="ctr">
              <a:lnSpc>
                <a:spcPts val="3400"/>
              </a:lnSpc>
              <a:spcAft>
                <a:spcPts val="0"/>
              </a:spcAft>
            </a:pPr>
            <a:r>
              <a:rPr lang="en-US" sz="3150" spc="-55">
                <a:solidFill>
                  <a:srgbClr val="000000"/>
                </a:solidFill>
                <a:latin typeface="Calibri" panose="02020603050405020304" pitchFamily="2"/>
              </a:rPr>
              <a:t>Master Homeowners Association </a:t>
            </a:r>
          </a:p>
          <a:p>
            <a:pPr marL="0" marR="0" indent="0" algn="ctr">
              <a:lnSpc>
                <a:spcPts val="3400"/>
              </a:lnSpc>
              <a:spcBef>
                <a:spcPts val="245"/>
              </a:spcBef>
              <a:spcAft>
                <a:spcPts val="0"/>
              </a:spcAft>
            </a:pPr>
            <a:r>
              <a:rPr lang="en-US" sz="3150" spc="-45">
                <a:solidFill>
                  <a:srgbClr val="000000"/>
                </a:solidFill>
                <a:latin typeface="Calibri" panose="02020603050405020304" pitchFamily="2"/>
              </a:rPr>
              <a:t>Welcome Packet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ayout 2">
    <p:bg>
      <p:bgPr>
        <a:solidFill>
          <a:schemeClr val="bg1">
            <a:alpha val="10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0"/>
          </p:nvPr>
        </p:nvSpPr>
        <p:spPr>
          <a:xfrm>
            <a:off x="619125" y="9560560"/>
            <a:ext cx="1969135" cy="307975"/>
          </a:xfrm>
          <a:prstGeom prst="rect">
            <a:avLst/>
          </a:prstGeom>
          <a:noFill/>
          <a:ln w="0" cmpd="sng">
            <a:noFill/>
            <a:prstDash val="solid"/>
          </a:ln>
        </p:spPr>
        <p:txBody>
          <a:bodyPr vert="horz" lIns="0" tIns="32385" rIns="0" bIns="0" anchor="t"/>
          <a:lstStyle/>
          <a:p>
            <a:pPr marL="0" marR="0" indent="0" algn="l">
              <a:lnSpc>
                <a:spcPts val="1100"/>
              </a:lnSpc>
              <a:spcAft>
                <a:spcPts val="0"/>
              </a:spcAft>
              <a:tabLst>
                <a:tab pos="1965960" algn="r"/>
              </a:tabLst>
            </a:pPr>
            <a:r>
              <a:rPr lang="en-US" sz="1150" spc="-15">
                <a:solidFill>
                  <a:srgbClr val="000000"/>
                </a:solidFill>
                <a:latin typeface="Calibri" panose="02020603050405020304" pitchFamily="2"/>
              </a:rPr>
              <a:t>2 Welcome to Silver Creek Village </a:t>
            </a:r>
          </a:p>
          <a:p>
            <a:pPr marL="0" marR="0" indent="0" algn="ctr">
              <a:lnSpc>
                <a:spcPts val="800"/>
              </a:lnSpc>
              <a:spcBef>
                <a:spcPts val="215"/>
              </a:spcBef>
              <a:spcAft>
                <a:spcPts val="35"/>
              </a:spcAft>
            </a:pPr>
            <a:r>
              <a:rPr lang="en-US" sz="900" b="1" u="sng" spc="-30">
                <a:solidFill>
                  <a:srgbClr val="0000FF"/>
                </a:solidFill>
                <a:latin typeface="Calibri" panose="02020603050405020304" pitchFamily="2"/>
              </a:rPr>
              <a:t>SilverCreekVillageCommunity.com</a:t>
            </a:r>
            <a:r>
              <a:rPr lang="en-US" sz="100" b="1" spc="-30">
                <a:solidFill>
                  <a:srgbClr val="7C8181"/>
                </a:solidFill>
                <a:latin typeface="Calibri" panose="02020603050405020304" pitchFamily="2"/>
              </a:rPr>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ayout 3">
    <p:bg>
      <p:bgPr>
        <a:solidFill>
          <a:schemeClr val="bg1">
            <a:alpha val="10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2995930" y="4255770"/>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a:solidFill>
                  <a:srgbClr val="3F2A16"/>
                </a:solidFill>
                <a:latin typeface="Calibri" panose="02020603050405020304" pitchFamily="2"/>
              </a:rPr>
              <a:t>Contents </a:t>
            </a:r>
          </a:p>
        </p:txBody>
      </p:sp>
      <p:sp>
        <p:nvSpPr>
          <p:cNvPr id="5" name="Text Placeholder 4"/>
          <p:cNvSpPr>
            <a:spLocks noGrp="1"/>
          </p:cNvSpPr>
          <p:nvPr>
            <p:ph type="body" idx="10"/>
          </p:nvPr>
        </p:nvSpPr>
        <p:spPr>
          <a:xfrm>
            <a:off x="1557655" y="4987925"/>
            <a:ext cx="2654935" cy="23304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25">
                <a:solidFill>
                  <a:srgbClr val="000000"/>
                </a:solidFill>
                <a:latin typeface="Calibri" panose="02020603050405020304" pitchFamily="2"/>
              </a:rPr>
              <a:t>Welcome to Silver Creek Village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7" name="Text Placeholder 6"/>
          <p:cNvSpPr>
            <a:spLocks noGrp="1"/>
          </p:cNvSpPr>
          <p:nvPr>
            <p:ph type="body" idx="10"/>
          </p:nvPr>
        </p:nvSpPr>
        <p:spPr>
          <a:xfrm>
            <a:off x="1560830" y="5257800"/>
            <a:ext cx="4653915" cy="1974850"/>
          </a:xfrm>
          <a:prstGeom prst="rect">
            <a:avLst/>
          </a:prstGeom>
          <a:noFill/>
          <a:ln w="0" cmpd="sng">
            <a:noFill/>
            <a:prstDash val="solid"/>
          </a:ln>
        </p:spPr>
        <p:txBody>
          <a:bodyPr vert="horz" lIns="0" tIns="90170" rIns="0" bIns="0" anchor="t"/>
          <a:lstStyle/>
          <a:p>
            <a:pPr marL="0" marR="0" indent="0" algn="just">
              <a:lnSpc>
                <a:spcPts val="1600"/>
              </a:lnSpc>
              <a:spcAft>
                <a:spcPts val="0"/>
              </a:spcAft>
              <a:tabLst>
                <a:tab pos="4663440" algn="r"/>
              </a:tabLst>
            </a:pPr>
            <a:r>
              <a:rPr lang="en-US" sz="1600" b="1" spc="0">
                <a:solidFill>
                  <a:srgbClr val="000000"/>
                </a:solidFill>
                <a:latin typeface="Calibri" panose="02020603050405020304" pitchFamily="2"/>
              </a:rPr>
              <a:t>Community Contacts 6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School District 7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Silver Creek Village Management Team 8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CCMC 9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Board of Directors 10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Lifestyle 11 </a:t>
            </a:r>
          </a:p>
        </p:txBody>
      </p:sp>
      <p:sp>
        <p:nvSpPr>
          <p:cNvPr id="8" name="Text Placeholder 7"/>
          <p:cNvSpPr>
            <a:spLocks noGrp="1"/>
          </p:cNvSpPr>
          <p:nvPr>
            <p:ph type="body" idx="10"/>
          </p:nvPr>
        </p:nvSpPr>
        <p:spPr>
          <a:xfrm>
            <a:off x="1560830" y="7232650"/>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a:solidFill>
                  <a:srgbClr val="000000"/>
                </a:solidFill>
                <a:latin typeface="Calibri" panose="02020603050405020304" pitchFamily="2"/>
              </a:rPr>
              <a:t>Communications </a:t>
            </a:r>
          </a:p>
        </p:txBody>
      </p:sp>
      <p:sp>
        <p:nvSpPr>
          <p:cNvPr id="9" name="Text Placeholder 8"/>
          <p:cNvSpPr>
            <a:spLocks noGrp="1"/>
          </p:cNvSpPr>
          <p:nvPr>
            <p:ph type="body" idx="10"/>
          </p:nvPr>
        </p:nvSpPr>
        <p:spPr>
          <a:xfrm>
            <a:off x="5882640" y="7232650"/>
            <a:ext cx="457200" cy="326390"/>
          </a:xfrm>
          <a:prstGeom prst="rect">
            <a:avLst/>
          </a:prstGeom>
          <a:noFill/>
          <a:ln w="0" cmpd="sng">
            <a:noFill/>
            <a:prstDash val="solid"/>
          </a:ln>
        </p:spPr>
        <p:txBody>
          <a:bodyPr vert="horz" lIns="0" tIns="120650" rIns="0" bIns="0" anchor="t"/>
          <a:lstStyle/>
          <a:p>
            <a:pPr marL="0" marR="0" indent="0" algn="l">
              <a:lnSpc>
                <a:spcPts val="1600"/>
              </a:lnSpc>
              <a:spcAft>
                <a:spcPts val="0"/>
              </a:spcAft>
            </a:pPr>
            <a:r>
              <a:rPr lang="en-US" sz="1600" b="1" spc="-135">
                <a:solidFill>
                  <a:srgbClr val="000000"/>
                </a:solidFill>
                <a:latin typeface="Calibri" panose="02020603050405020304" pitchFamily="2"/>
              </a:rPr>
              <a:t>12-13 </a:t>
            </a:r>
          </a:p>
        </p:txBody>
      </p:sp>
      <p:sp>
        <p:nvSpPr>
          <p:cNvPr id="10" name="Text Placeholder 9"/>
          <p:cNvSpPr>
            <a:spLocks noGrp="1"/>
          </p:cNvSpPr>
          <p:nvPr>
            <p:ph type="body" idx="10"/>
          </p:nvPr>
        </p:nvSpPr>
        <p:spPr>
          <a:xfrm>
            <a:off x="1554480" y="7565390"/>
            <a:ext cx="4663440" cy="1341120"/>
          </a:xfrm>
          <a:prstGeom prst="rect">
            <a:avLst/>
          </a:prstGeom>
          <a:noFill/>
          <a:ln w="0" cmpd="sng">
            <a:noFill/>
            <a:prstDash val="solid"/>
          </a:ln>
        </p:spPr>
        <p:txBody>
          <a:bodyPr vert="horz" lIns="0" tIns="129540" rIns="0" bIns="0" anchor="t"/>
          <a:lstStyle/>
          <a:p>
            <a:pPr marL="0" marR="0" indent="0" algn="just">
              <a:lnSpc>
                <a:spcPts val="1600"/>
              </a:lnSpc>
              <a:spcAft>
                <a:spcPts val="0"/>
              </a:spcAft>
              <a:tabLst>
                <a:tab pos="4663440" algn="r"/>
              </a:tabLst>
            </a:pPr>
            <a:r>
              <a:rPr lang="en-US" sz="1600" b="1" spc="0">
                <a:solidFill>
                  <a:srgbClr val="000000"/>
                </a:solidFill>
                <a:latin typeface="Calibri" panose="02020603050405020304" pitchFamily="2"/>
              </a:rPr>
              <a:t>Assessments 14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Payment Options 15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Community Standards 16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FAQ 18 </a:t>
            </a:r>
          </a:p>
        </p:txBody>
      </p:sp>
      <p:sp>
        <p:nvSpPr>
          <p:cNvPr id="11" name="Text Placeholder 10"/>
          <p:cNvSpPr>
            <a:spLocks noGrp="1"/>
          </p:cNvSpPr>
          <p:nvPr>
            <p:ph type="body" idx="10"/>
          </p:nvPr>
        </p:nvSpPr>
        <p:spPr>
          <a:xfrm>
            <a:off x="5187950" y="9578340"/>
            <a:ext cx="1962785" cy="285115"/>
          </a:xfrm>
          <a:prstGeom prst="rect">
            <a:avLst/>
          </a:prstGeom>
          <a:noFill/>
          <a:ln w="0" cmpd="sng">
            <a:noFill/>
            <a:prstDash val="solid"/>
          </a:ln>
        </p:spPr>
        <p:txBody>
          <a:bodyPr vert="horz" lIns="0" tIns="16510" rIns="0" bIns="0" anchor="t"/>
          <a:lstStyle/>
          <a:p>
            <a:pPr marL="0" marR="0" indent="0" algn="l">
              <a:lnSpc>
                <a:spcPts val="1000"/>
              </a:lnSpc>
              <a:spcAft>
                <a:spcPts val="0"/>
              </a:spcAft>
            </a:pPr>
            <a:r>
              <a:rPr lang="en-US" sz="1000" b="1" spc="25">
                <a:solidFill>
                  <a:srgbClr val="000000"/>
                </a:solidFill>
                <a:latin typeface="Calibri" panose="02020603050405020304" pitchFamily="2"/>
              </a:rPr>
              <a:t>Welcome to Silver Creek Village 3 </a:t>
            </a:r>
          </a:p>
          <a:p>
            <a:pPr marL="274320" marR="0" indent="0" algn="l">
              <a:lnSpc>
                <a:spcPts val="800"/>
              </a:lnSpc>
              <a:spcBef>
                <a:spcPts val="275"/>
              </a:spcBef>
              <a:spcAft>
                <a:spcPts val="0"/>
              </a:spcAft>
            </a:pPr>
            <a:r>
              <a:rPr lang="en-US" sz="800" b="1" u="sng" spc="10">
                <a:solidFill>
                  <a:srgbClr val="0000FF"/>
                </a:solidFill>
                <a:latin typeface="Calibri" panose="02020603050405020304" pitchFamily="2"/>
              </a:rPr>
              <a:t>SilverCreekVillageCommunity.com</a:t>
            </a:r>
            <a:r>
              <a:rPr lang="en-US" sz="100" b="1" spc="10">
                <a:solidFill>
                  <a:srgbClr val="82848B"/>
                </a:solidFill>
                <a:latin typeface="Calibri" panose="02020603050405020304" pitchFamily="2"/>
              </a:rPr>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ayout 20">
    <p:bg>
      <p:bgPr>
        <a:solidFill>
          <a:schemeClr val="bg1">
            <a:alpha val="10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0"/>
          </p:nvPr>
        </p:nvSpPr>
        <p:spPr>
          <a:xfrm>
            <a:off x="1837690" y="4598670"/>
            <a:ext cx="4114800" cy="347980"/>
          </a:xfrm>
          <a:prstGeom prst="rect">
            <a:avLst/>
          </a:prstGeom>
          <a:noFill/>
          <a:ln w="0" cmpd="sng">
            <a:noFill/>
            <a:prstDash val="solid"/>
          </a:ln>
        </p:spPr>
        <p:txBody>
          <a:bodyPr vert="horz" lIns="0" tIns="50165" rIns="0" bIns="0" anchor="t"/>
          <a:lstStyle/>
          <a:p>
            <a:pPr marL="0" marR="0" indent="0" algn="ctr">
              <a:lnSpc>
                <a:spcPts val="2300"/>
              </a:lnSpc>
              <a:spcAft>
                <a:spcPts val="0"/>
              </a:spcAft>
            </a:pPr>
            <a:r>
              <a:rPr lang="en-US" sz="2350" u="sng" spc="-70">
                <a:solidFill>
                  <a:srgbClr val="0000FF"/>
                </a:solidFill>
                <a:latin typeface="Calibri" panose="02020603050405020304" pitchFamily="2"/>
              </a:rPr>
              <a:t>SilverCreekVillageCommunity.com</a:t>
            </a:r>
            <a:r>
              <a:rPr lang="en-US" sz="100" spc="-70">
                <a:solidFill>
                  <a:srgbClr val="000000"/>
                </a:solidFill>
                <a:latin typeface="Calibri" panose="02020603050405020304" pitchFamily="2"/>
              </a:rPr>
              <a:t> </a:t>
            </a:r>
          </a:p>
        </p:txBody>
      </p:sp>
      <p:sp>
        <p:nvSpPr>
          <p:cNvPr id="6" name="Text Placeholder 5"/>
          <p:cNvSpPr>
            <a:spLocks noGrp="1"/>
          </p:cNvSpPr>
          <p:nvPr>
            <p:ph type="body" idx="10"/>
          </p:nvPr>
        </p:nvSpPr>
        <p:spPr>
          <a:xfrm>
            <a:off x="1380490" y="9480550"/>
            <a:ext cx="5011420" cy="239395"/>
          </a:xfrm>
          <a:prstGeom prst="rect">
            <a:avLst/>
          </a:prstGeom>
          <a:noFill/>
          <a:ln w="0" cmpd="sng">
            <a:noFill/>
            <a:prstDash val="solid"/>
          </a:ln>
        </p:spPr>
        <p:txBody>
          <a:bodyPr vert="horz" lIns="0" tIns="43180" rIns="0" bIns="0" anchor="t"/>
          <a:lstStyle/>
          <a:p>
            <a:pPr marL="0" marR="0" indent="0" algn="ctr">
              <a:lnSpc>
                <a:spcPts val="1500"/>
              </a:lnSpc>
              <a:spcAft>
                <a:spcPts val="0"/>
              </a:spcAft>
            </a:pPr>
            <a:r>
              <a:rPr lang="en-US" sz="1600" spc="-50">
                <a:solidFill>
                  <a:srgbClr val="000000"/>
                </a:solidFill>
                <a:latin typeface="Calibri" panose="02020603050405020304" pitchFamily="2"/>
              </a:rPr>
              <a:t>3300 N Triumph Blvd. Suite 100, Lehi, UT 84043 | (801)679-2255 </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8" r:id="rId4"/>
  </p:sldLayoutIdLst>
  <p:hf hdr="0" dt="0"/>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hyperlink" Target="https://estatements.welcomelink.com/Arizona" TargetMode="External"/><Relationship Id="rId4" Type="http://schemas.openxmlformats.org/officeDocument/2006/relationships/hyperlink" Target="https://ranchovistosohoa.com/resident-information/governing-documen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png"/><Relationship Id="rId5" Type="http://schemas.microsoft.com/office/2007/relationships/hdphoto" Target="../media/hdphoto6.wdp"/><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estatements.welcomelink.com/Arizona" TargetMode="Externa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hyperlink" Target="https://secure.welcomelink.com/estatements/mg/rg"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hyperlink" Target="mailto:team@welcomelink.com" TargetMode="External"/><Relationship Id="rId4" Type="http://schemas.openxmlformats.org/officeDocument/2006/relationships/hyperlink" Target="https://trustsealinfo.verisign.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ranchovistosohoa.com/community/rancho-vistoso-map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ranchovistosohoa.com/community/rec-areas/"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hyperlink" Target="https://ranchovistosohoa.com/" TargetMode="External"/><Relationship Id="rId4" Type="http://schemas.openxmlformats.org/officeDocument/2006/relationships/hyperlink" Target="https://ranchovistosohoa.com/resident-information/email-and-newsletter-sign-up/"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askVCA@ranchovistosohoa.com"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https://ranchovistosohoa.com/resident-information/helpful-documents/" TargetMode="External"/><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hyperlink" Target="mailto:askVCA@ranchovistosohoa.com" TargetMode="External"/><Relationship Id="rId4" Type="http://schemas.openxmlformats.org/officeDocument/2006/relationships/hyperlink" Target="https://ranchovistosohoa.com/resident-information/form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hyperlink" Target="https://ranchovistosohoa.com/community/community-news/" TargetMode="External"/><Relationship Id="rId4" Type="http://schemas.openxmlformats.org/officeDocument/2006/relationships/hyperlink" Target="https://ranchovistosohoa.com/resident-information/reserve-studi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0.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hyperlink" Target="mailto:askvca@ranchovistosohoa.com"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mailto:askVCA@ranchovistosohoa.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8400"/>
          </a:xfrm>
          <a:prstGeom prst="rect">
            <a:avLst/>
          </a:prstGeom>
        </p:spPr>
      </p:pic>
      <p:sp>
        <p:nvSpPr>
          <p:cNvPr id="2" name="Rectangle 1">
            <a:extLst>
              <a:ext uri="{FF2B5EF4-FFF2-40B4-BE49-F238E27FC236}">
                <a16:creationId xmlns:a16="http://schemas.microsoft.com/office/drawing/2014/main" id="{A9415BA7-D3A1-6633-2D60-42FCE916C41C}"/>
              </a:ext>
            </a:extLst>
          </p:cNvPr>
          <p:cNvSpPr/>
          <p:nvPr/>
        </p:nvSpPr>
        <p:spPr>
          <a:xfrm>
            <a:off x="1320800" y="0"/>
            <a:ext cx="5219700" cy="100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23150FA-95CD-7E69-6306-4B59D0E01EB9}"/>
              </a:ext>
            </a:extLst>
          </p:cNvPr>
          <p:cNvSpPr/>
          <p:nvPr/>
        </p:nvSpPr>
        <p:spPr>
          <a:xfrm flipH="1">
            <a:off x="520700" y="-1"/>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descr="A picture containing graphics, font, logo, symbol&#10;&#10;Description automatically generated">
            <a:extLst>
              <a:ext uri="{FF2B5EF4-FFF2-40B4-BE49-F238E27FC236}">
                <a16:creationId xmlns:a16="http://schemas.microsoft.com/office/drawing/2014/main" id="{02FCCC8A-BD69-281C-AC34-1753CC554789}"/>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074156" y="806451"/>
            <a:ext cx="3563761" cy="1739899"/>
          </a:xfrm>
          <a:prstGeom prst="rect">
            <a:avLst/>
          </a:prstGeom>
        </p:spPr>
      </p:pic>
      <p:sp>
        <p:nvSpPr>
          <p:cNvPr id="11" name="TextBox 10">
            <a:extLst>
              <a:ext uri="{FF2B5EF4-FFF2-40B4-BE49-F238E27FC236}">
                <a16:creationId xmlns:a16="http://schemas.microsoft.com/office/drawing/2014/main" id="{98467058-AC9E-F29C-79E6-7E64B4FDA1E6}"/>
              </a:ext>
            </a:extLst>
          </p:cNvPr>
          <p:cNvSpPr txBox="1"/>
          <p:nvPr/>
        </p:nvSpPr>
        <p:spPr>
          <a:xfrm>
            <a:off x="1320800" y="3124199"/>
            <a:ext cx="5041900" cy="1438920"/>
          </a:xfrm>
          <a:prstGeom prst="rect">
            <a:avLst/>
          </a:prstGeom>
          <a:noFill/>
        </p:spPr>
        <p:txBody>
          <a:bodyPr wrap="square" rtlCol="0">
            <a:spAutoFit/>
          </a:bodyPr>
          <a:lstStyle/>
          <a:p>
            <a:pPr marL="0" marR="0" lvl="0" indent="0" algn="ctr" defTabSz="914400" eaLnBrk="1" fontAlgn="auto" latinLnBrk="0" hangingPunct="1">
              <a:lnSpc>
                <a:spcPts val="3400"/>
              </a:lnSpc>
              <a:spcBef>
                <a:spcPts val="0"/>
              </a:spcBef>
              <a:spcAft>
                <a:spcPts val="0"/>
              </a:spcAft>
              <a:buClrTx/>
              <a:buSzTx/>
              <a:buFontTx/>
              <a:buNone/>
              <a:tabLst/>
              <a:defRPr/>
            </a:pPr>
            <a:r>
              <a:rPr kumimoji="0" lang="en-US" sz="3600" b="1" i="0" u="none" strike="noStrike" kern="0" cap="none" spc="300" normalizeH="0" baseline="0" noProof="0">
                <a:ln>
                  <a:noFill/>
                </a:ln>
                <a:solidFill>
                  <a:srgbClr val="000000"/>
                </a:solidFill>
                <a:effectLst>
                  <a:outerShdw blurRad="38100" dist="38100" dir="2700000" algn="tl">
                    <a:srgbClr val="000000">
                      <a:alpha val="43137"/>
                    </a:srgbClr>
                  </a:outerShdw>
                </a:effectLst>
                <a:uLnTx/>
                <a:uFillTx/>
                <a:latin typeface="Calibri" panose="02020603050405020304" pitchFamily="2"/>
              </a:rPr>
              <a:t>Master Homeowners Association</a:t>
            </a:r>
            <a:r>
              <a:rPr kumimoji="0" lang="en-US" sz="3150" b="1" i="0" u="none" strike="noStrike" kern="0" cap="none" spc="300" normalizeH="0" baseline="0" noProof="0">
                <a:ln>
                  <a:noFill/>
                </a:ln>
                <a:solidFill>
                  <a:srgbClr val="000000"/>
                </a:solidFill>
                <a:effectLst>
                  <a:outerShdw blurRad="38100" dist="38100" dir="2700000" algn="tl">
                    <a:srgbClr val="000000">
                      <a:alpha val="43137"/>
                    </a:srgbClr>
                  </a:outerShdw>
                </a:effectLst>
                <a:uLnTx/>
                <a:uFillTx/>
                <a:latin typeface="Calibri" panose="02020603050405020304" pitchFamily="2"/>
              </a:rPr>
              <a:t> </a:t>
            </a:r>
          </a:p>
          <a:p>
            <a:pPr marL="0" marR="0" lvl="0" indent="0" algn="ctr" defTabSz="914400" eaLnBrk="1" fontAlgn="auto" latinLnBrk="0" hangingPunct="1">
              <a:lnSpc>
                <a:spcPts val="3400"/>
              </a:lnSpc>
              <a:spcBef>
                <a:spcPts val="245"/>
              </a:spcBef>
              <a:spcAft>
                <a:spcPts val="0"/>
              </a:spcAft>
              <a:buClrTx/>
              <a:buSzTx/>
              <a:buFontTx/>
              <a:buNone/>
              <a:tabLst/>
              <a:defRPr/>
            </a:pPr>
            <a:r>
              <a:rPr kumimoji="0" lang="en-US" sz="3600" b="1" i="0" u="none" strike="noStrike" kern="0" cap="none" spc="300" normalizeH="0" baseline="0" noProof="0">
                <a:ln>
                  <a:noFill/>
                </a:ln>
                <a:solidFill>
                  <a:srgbClr val="000000"/>
                </a:solidFill>
                <a:effectLst>
                  <a:outerShdw blurRad="38100" dist="38100" dir="2700000" algn="tl">
                    <a:srgbClr val="000000">
                      <a:alpha val="43137"/>
                    </a:srgbClr>
                  </a:outerShdw>
                </a:effectLst>
                <a:uLnTx/>
                <a:uFillTx/>
                <a:latin typeface="Calibri" panose="02020603050405020304" pitchFamily="2"/>
              </a:rPr>
              <a:t>Welcome Packet </a:t>
            </a:r>
            <a:endParaRPr kumimoji="0" lang="en-US" sz="3600" b="1" i="0" u="none" strike="noStrike" kern="0" cap="none" spc="300" normalizeH="0" baseline="0" noProof="0" dirty="0">
              <a:ln>
                <a:noFill/>
              </a:ln>
              <a:solidFill>
                <a:srgbClr val="000000"/>
              </a:solidFill>
              <a:effectLst>
                <a:outerShdw blurRad="38100" dist="38100" dir="2700000" algn="tl">
                  <a:srgbClr val="000000">
                    <a:alpha val="43137"/>
                  </a:srgbClr>
                </a:outerShdw>
              </a:effectLst>
              <a:uLnTx/>
              <a:uFillTx/>
              <a:latin typeface="Calibri" panose="02020603050405020304" pitchFamily="2"/>
            </a:endParaRPr>
          </a:p>
        </p:txBody>
      </p:sp>
      <p:pic>
        <p:nvPicPr>
          <p:cNvPr id="13" name="Picture 12">
            <a:extLst>
              <a:ext uri="{FF2B5EF4-FFF2-40B4-BE49-F238E27FC236}">
                <a16:creationId xmlns:a16="http://schemas.microsoft.com/office/drawing/2014/main" id="{2396DFF7-14C7-CC77-E224-30FD4A5207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06412" y="5140968"/>
            <a:ext cx="6670675" cy="4826000"/>
          </a:xfrm>
          <a:prstGeom prst="rect">
            <a:avLst/>
          </a:prstGeom>
          <a:ln>
            <a:noFill/>
          </a:ln>
          <a:effectLst>
            <a:softEdge rad="112500"/>
          </a:effectLst>
        </p:spPr>
      </p:pic>
      <p:sp>
        <p:nvSpPr>
          <p:cNvPr id="15" name="Text Placeholder 14">
            <a:extLst>
              <a:ext uri="{FF2B5EF4-FFF2-40B4-BE49-F238E27FC236}">
                <a16:creationId xmlns:a16="http://schemas.microsoft.com/office/drawing/2014/main" id="{7BE1F386-10ED-A31F-FAD3-046CCAF23E19}"/>
              </a:ext>
            </a:extLst>
          </p:cNvPr>
          <p:cNvSpPr>
            <a:spLocks noGrp="1"/>
          </p:cNvSpPr>
          <p:nvPr>
            <p:ph type="body" idx="10"/>
          </p:nvPr>
        </p:nvSpPr>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6495"/>
          </a:xfrm>
          <a:prstGeom prst="rect">
            <a:avLst/>
          </a:prstGeom>
        </p:spPr>
      </p:pic>
      <p:sp>
        <p:nvSpPr>
          <p:cNvPr id="4" name="Text Placeholder 3"/>
          <p:cNvSpPr>
            <a:spLocks noGrp="1"/>
          </p:cNvSpPr>
          <p:nvPr>
            <p:ph type="body" idx="10"/>
          </p:nvPr>
        </p:nvSpPr>
        <p:spPr>
          <a:xfrm>
            <a:off x="-6172200" y="2841149"/>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dirty="0">
                <a:solidFill>
                  <a:srgbClr val="3F2A16"/>
                </a:solidFill>
                <a:latin typeface="Calibri" panose="02020603050405020304" pitchFamily="2"/>
              </a:rPr>
              <a:t>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8" name="Text Placeholder 7"/>
          <p:cNvSpPr>
            <a:spLocks noGrp="1"/>
          </p:cNvSpPr>
          <p:nvPr>
            <p:ph type="body" idx="10"/>
          </p:nvPr>
        </p:nvSpPr>
        <p:spPr>
          <a:xfrm>
            <a:off x="-5830570" y="6347936"/>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dirty="0">
                <a:solidFill>
                  <a:srgbClr val="000000"/>
                </a:solidFill>
                <a:latin typeface="Calibri" panose="02020603050405020304" pitchFamily="2"/>
              </a:rPr>
              <a:t> </a:t>
            </a:r>
          </a:p>
        </p:txBody>
      </p:sp>
      <p:sp>
        <p:nvSpPr>
          <p:cNvPr id="16" name="Rectangle 15">
            <a:extLst>
              <a:ext uri="{FF2B5EF4-FFF2-40B4-BE49-F238E27FC236}">
                <a16:creationId xmlns:a16="http://schemas.microsoft.com/office/drawing/2014/main" id="{F64736AF-7374-1DE9-4CE6-A480E400B2C0}"/>
              </a:ext>
            </a:extLst>
          </p:cNvPr>
          <p:cNvSpPr/>
          <p:nvPr/>
        </p:nvSpPr>
        <p:spPr>
          <a:xfrm flipH="1">
            <a:off x="390375" y="0"/>
            <a:ext cx="6670675" cy="1007782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485DCE8A-D0E3-348E-4941-B1D813773424}"/>
              </a:ext>
            </a:extLst>
          </p:cNvPr>
          <p:cNvSpPr txBox="1"/>
          <p:nvPr/>
        </p:nvSpPr>
        <p:spPr>
          <a:xfrm>
            <a:off x="870223" y="9633835"/>
            <a:ext cx="1671639" cy="638636"/>
          </a:xfrm>
          <a:prstGeom prst="rect">
            <a:avLst/>
          </a:prstGeom>
          <a:noFill/>
        </p:spPr>
        <p:txBody>
          <a:bodyPr wrap="square" rtlCol="0">
            <a:spAutoFit/>
          </a:bodyPr>
          <a:lstStyle/>
          <a:p>
            <a:pPr marL="0" marR="0" indent="0" algn="ctr">
              <a:lnSpc>
                <a:spcPts val="1100"/>
              </a:lnSpc>
              <a:spcAft>
                <a:spcPts val="0"/>
              </a:spcAft>
              <a:tabLst>
                <a:tab pos="1965960" algn="r"/>
              </a:tabLst>
            </a:pPr>
            <a:r>
              <a:rPr lang="en-US" sz="90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900" b="1" spc="-30" dirty="0">
              <a:solidFill>
                <a:srgbClr val="7C8181"/>
              </a:solidFill>
              <a:latin typeface="Calibri" panose="02020603050405020304" pitchFamily="2"/>
            </a:endParaRPr>
          </a:p>
          <a:p>
            <a:endParaRPr lang="en-US" dirty="0"/>
          </a:p>
        </p:txBody>
      </p:sp>
      <p:pic>
        <p:nvPicPr>
          <p:cNvPr id="22" name="Picture 21">
            <a:extLst>
              <a:ext uri="{FF2B5EF4-FFF2-40B4-BE49-F238E27FC236}">
                <a16:creationId xmlns:a16="http://schemas.microsoft.com/office/drawing/2014/main" id="{F1D04B14-1835-4F38-1244-B5E5AD2DFC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69302" y="2421955"/>
            <a:ext cx="2491749" cy="4692700"/>
          </a:xfrm>
          <a:prstGeom prst="rect">
            <a:avLst/>
          </a:prstGeom>
        </p:spPr>
      </p:pic>
      <p:sp>
        <p:nvSpPr>
          <p:cNvPr id="24" name="Text Placeholder 23">
            <a:extLst>
              <a:ext uri="{FF2B5EF4-FFF2-40B4-BE49-F238E27FC236}">
                <a16:creationId xmlns:a16="http://schemas.microsoft.com/office/drawing/2014/main" id="{AB9AA07C-FDB5-DB3A-E8E6-5EA449015D54}"/>
              </a:ext>
            </a:extLst>
          </p:cNvPr>
          <p:cNvSpPr>
            <a:spLocks noGrp="1"/>
          </p:cNvSpPr>
          <p:nvPr>
            <p:ph type="body" idx="10"/>
          </p:nvPr>
        </p:nvSpPr>
        <p:spPr/>
        <p:txBody>
          <a:bodyPr/>
          <a:lstStyle/>
          <a:p>
            <a:endParaRPr lang="en-US" dirty="0"/>
          </a:p>
        </p:txBody>
      </p:sp>
      <p:sp>
        <p:nvSpPr>
          <p:cNvPr id="23" name="Text Placeholder 11">
            <a:extLst>
              <a:ext uri="{FF2B5EF4-FFF2-40B4-BE49-F238E27FC236}">
                <a16:creationId xmlns:a16="http://schemas.microsoft.com/office/drawing/2014/main" id="{A1D2EE86-3452-8E47-71DF-9FF263E8A3D8}"/>
              </a:ext>
            </a:extLst>
          </p:cNvPr>
          <p:cNvSpPr>
            <a:spLocks noGrp="1"/>
          </p:cNvSpPr>
          <p:nvPr>
            <p:ph type="body" idx="10"/>
          </p:nvPr>
        </p:nvSpPr>
        <p:spPr>
          <a:xfrm>
            <a:off x="1957070" y="2679700"/>
            <a:ext cx="3879850" cy="620395"/>
          </a:xfrm>
        </p:spPr>
        <p:txBody>
          <a:bodyPr/>
          <a:lstStyle/>
          <a:p>
            <a:endParaRPr lang="en-US" dirty="0"/>
          </a:p>
        </p:txBody>
      </p:sp>
      <p:sp>
        <p:nvSpPr>
          <p:cNvPr id="2" name="Text Placeholder 3">
            <a:extLst>
              <a:ext uri="{FF2B5EF4-FFF2-40B4-BE49-F238E27FC236}">
                <a16:creationId xmlns:a16="http://schemas.microsoft.com/office/drawing/2014/main" id="{17DE97F8-2174-EB60-D801-C83BE32CDDDD}"/>
              </a:ext>
            </a:extLst>
          </p:cNvPr>
          <p:cNvSpPr>
            <a:spLocks noGrp="1"/>
          </p:cNvSpPr>
          <p:nvPr>
            <p:ph type="body" idx="10"/>
          </p:nvPr>
        </p:nvSpPr>
        <p:spPr>
          <a:xfrm>
            <a:off x="1167765" y="254824"/>
            <a:ext cx="5552440" cy="1511224"/>
          </a:xfrm>
          <a:prstGeom prst="rect">
            <a:avLst/>
          </a:prstGeom>
          <a:noFill/>
          <a:ln w="0" cmpd="sng">
            <a:noFill/>
            <a:prstDash val="solid"/>
          </a:ln>
        </p:spPr>
        <p:txBody>
          <a:bodyPr vert="horz" lIns="0" tIns="955040" rIns="0" bIns="0" anchor="t"/>
          <a:lstStyle/>
          <a:p>
            <a:pPr marL="0" marR="0" indent="0" algn="ctr">
              <a:lnSpc>
                <a:spcPts val="3400"/>
              </a:lnSpc>
              <a:spcAft>
                <a:spcPts val="0"/>
              </a:spcAft>
            </a:pPr>
            <a:r>
              <a:rPr lang="en-US" sz="4000" b="1" spc="25" dirty="0">
                <a:solidFill>
                  <a:srgbClr val="56674D"/>
                </a:solidFill>
                <a:latin typeface="Calibri" panose="02020603050405020304" pitchFamily="2"/>
              </a:rPr>
              <a:t>Assessments </a:t>
            </a:r>
          </a:p>
        </p:txBody>
      </p:sp>
      <p:sp>
        <p:nvSpPr>
          <p:cNvPr id="5" name="Text Placeholder 4">
            <a:extLst>
              <a:ext uri="{FF2B5EF4-FFF2-40B4-BE49-F238E27FC236}">
                <a16:creationId xmlns:a16="http://schemas.microsoft.com/office/drawing/2014/main" id="{DB2736F7-301B-327C-969F-96AF7095FACA}"/>
              </a:ext>
            </a:extLst>
          </p:cNvPr>
          <p:cNvSpPr>
            <a:spLocks noGrp="1"/>
          </p:cNvSpPr>
          <p:nvPr>
            <p:ph type="body" idx="10"/>
          </p:nvPr>
        </p:nvSpPr>
        <p:spPr>
          <a:xfrm>
            <a:off x="990251" y="1604082"/>
            <a:ext cx="3575368" cy="5922010"/>
          </a:xfrm>
          <a:prstGeom prst="rect">
            <a:avLst/>
          </a:prstGeom>
          <a:noFill/>
          <a:ln w="0" cmpd="sng">
            <a:noFill/>
            <a:prstDash val="solid"/>
          </a:ln>
        </p:spPr>
        <p:txBody>
          <a:bodyPr vert="horz" lIns="0" tIns="726440" rIns="0" bIns="0" anchor="t"/>
          <a:lstStyle/>
          <a:p>
            <a:pPr marL="0" marR="137160" indent="0" algn="just">
              <a:lnSpc>
                <a:spcPts val="1300"/>
              </a:lnSpc>
              <a:spcAft>
                <a:spcPts val="0"/>
              </a:spcAft>
            </a:pPr>
            <a:r>
              <a:rPr lang="en-US" sz="1000" spc="0" dirty="0">
                <a:solidFill>
                  <a:srgbClr val="000000"/>
                </a:solidFill>
                <a:latin typeface="Calibri" panose="02020603050405020304" pitchFamily="2"/>
              </a:rPr>
              <a:t>Membership in the association is mandatory; every member receives the same benefits and shares the responsibilities (as outlined in our community Governing Documents). These include the Declaration, Master Deed or Covenants, and Conditions and Restrictions (CCRs). You should have received a copy of these important documents at the time of closing on your home, if you have yet to receive a copy, please visit </a:t>
            </a:r>
            <a:endParaRPr lang="en-US" sz="1000" dirty="0">
              <a:solidFill>
                <a:srgbClr val="000000"/>
              </a:solidFill>
              <a:latin typeface="Calibri" panose="02020603050405020304" pitchFamily="2"/>
            </a:endParaRPr>
          </a:p>
          <a:p>
            <a:pPr marL="0" marR="137160" indent="0" algn="just">
              <a:lnSpc>
                <a:spcPts val="1300"/>
              </a:lnSpc>
              <a:spcAft>
                <a:spcPts val="0"/>
              </a:spcAft>
            </a:pPr>
            <a:r>
              <a:rPr lang="en-US" sz="1000" spc="0" dirty="0">
                <a:solidFill>
                  <a:srgbClr val="000000"/>
                </a:solidFill>
                <a:latin typeface="Calibri" panose="02020603050405020304" pitchFamily="2"/>
                <a:hlinkClick r:id="rId4"/>
              </a:rPr>
              <a:t>https://ranchovistosohoa.com/resident-information/governing-documents/</a:t>
            </a:r>
            <a:r>
              <a:rPr lang="en-US" sz="1000" spc="0" dirty="0">
                <a:solidFill>
                  <a:srgbClr val="000000"/>
                </a:solidFill>
                <a:latin typeface="Calibri" panose="02020603050405020304" pitchFamily="2"/>
              </a:rPr>
              <a:t> to view all CCRs, Bylaws, and Amendments. </a:t>
            </a:r>
          </a:p>
          <a:p>
            <a:pPr marL="0" marR="137160" indent="0" algn="just">
              <a:lnSpc>
                <a:spcPts val="1300"/>
              </a:lnSpc>
              <a:spcBef>
                <a:spcPts val="1315"/>
              </a:spcBef>
              <a:spcAft>
                <a:spcPts val="0"/>
              </a:spcAft>
            </a:pPr>
            <a:r>
              <a:rPr lang="en-US" sz="1000" spc="-10" dirty="0">
                <a:solidFill>
                  <a:srgbClr val="000000"/>
                </a:solidFill>
                <a:latin typeface="Calibri" panose="02020603050405020304" pitchFamily="2"/>
              </a:rPr>
              <a:t>As a community association member, you will be required to pay your quarterly assessments, abide by the community rules and restrictions, and maintain those areas of your home for which you are responsible. You will also enjoy all of this membership’s benefits, such as trails, parks, community events, and so much more! </a:t>
            </a:r>
          </a:p>
          <a:p>
            <a:pPr marL="0" marR="137160" indent="0" algn="just">
              <a:lnSpc>
                <a:spcPts val="1300"/>
              </a:lnSpc>
              <a:spcBef>
                <a:spcPts val="1355"/>
              </a:spcBef>
              <a:spcAft>
                <a:spcPts val="0"/>
              </a:spcAft>
            </a:pPr>
            <a:r>
              <a:rPr lang="en-US" sz="1000" spc="0" dirty="0">
                <a:solidFill>
                  <a:srgbClr val="000000"/>
                </a:solidFill>
                <a:latin typeface="Calibri" panose="02020603050405020304" pitchFamily="2"/>
              </a:rPr>
              <a:t>To accomplish the many tasks for which it is responsible, the association must have operating funds for daily maintenance, repairs, and administration and adequate reserve funds for major repairs or replacements for common property. The board of directors will establish assessment rates each year and adopt the annual budget for your community. The association will notify you of your specific assessment amount. Assessments are due on the 1</a:t>
            </a:r>
            <a:r>
              <a:rPr lang="en-US" sz="1000" spc="0" baseline="30000" dirty="0">
                <a:solidFill>
                  <a:srgbClr val="000000"/>
                </a:solidFill>
                <a:latin typeface="Calibri" panose="02020603050405020304" pitchFamily="2"/>
              </a:rPr>
              <a:t>st</a:t>
            </a:r>
            <a:r>
              <a:rPr lang="en-US" sz="1000" spc="0" dirty="0">
                <a:solidFill>
                  <a:srgbClr val="000000"/>
                </a:solidFill>
                <a:latin typeface="Calibri" panose="02020603050405020304" pitchFamily="2"/>
              </a:rPr>
              <a:t> of every quarter (January, April, July, and October).</a:t>
            </a:r>
          </a:p>
          <a:p>
            <a:pPr marL="0" marR="137160" indent="0" algn="just">
              <a:lnSpc>
                <a:spcPts val="1300"/>
              </a:lnSpc>
              <a:spcBef>
                <a:spcPts val="1355"/>
              </a:spcBef>
              <a:spcAft>
                <a:spcPts val="0"/>
              </a:spcAft>
            </a:pPr>
            <a:r>
              <a:rPr lang="en-US" sz="1000" spc="0" dirty="0">
                <a:solidFill>
                  <a:srgbClr val="000000"/>
                </a:solidFill>
                <a:latin typeface="Calibri" panose="02020603050405020304" pitchFamily="2"/>
              </a:rPr>
              <a:t>If you do not have any information regarding </a:t>
            </a:r>
            <a:r>
              <a:rPr lang="en-US" sz="1000" dirty="0">
                <a:solidFill>
                  <a:srgbClr val="000000"/>
                </a:solidFill>
                <a:latin typeface="Calibri" panose="02020603050405020304" pitchFamily="2"/>
              </a:rPr>
              <a:t>your</a:t>
            </a:r>
            <a:r>
              <a:rPr lang="en-US" sz="1000" spc="0" dirty="0">
                <a:solidFill>
                  <a:srgbClr val="000000"/>
                </a:solidFill>
                <a:latin typeface="Calibri" panose="02020603050405020304" pitchFamily="2"/>
              </a:rPr>
              <a:t> assessment amount, please contact us. </a:t>
            </a:r>
          </a:p>
          <a:p>
            <a:pPr marL="0" marR="137160" indent="0" algn="just">
              <a:lnSpc>
                <a:spcPts val="1300"/>
              </a:lnSpc>
              <a:spcBef>
                <a:spcPts val="1335"/>
              </a:spcBef>
              <a:spcAft>
                <a:spcPts val="0"/>
              </a:spcAft>
            </a:pPr>
            <a:r>
              <a:rPr lang="en-US" sz="1000" spc="0" dirty="0">
                <a:solidFill>
                  <a:srgbClr val="000000"/>
                </a:solidFill>
                <a:latin typeface="Calibri" panose="02020603050405020304" pitchFamily="2"/>
              </a:rPr>
              <a:t>The VCA works diligently to contain expenses, periodic increases in your assessment may occur to cover the rising costs of operations and maintenance of your community as it grows &amp; expands. </a:t>
            </a:r>
          </a:p>
        </p:txBody>
      </p:sp>
      <p:sp>
        <p:nvSpPr>
          <p:cNvPr id="7" name="Text Placeholder 5">
            <a:extLst>
              <a:ext uri="{FF2B5EF4-FFF2-40B4-BE49-F238E27FC236}">
                <a16:creationId xmlns:a16="http://schemas.microsoft.com/office/drawing/2014/main" id="{54E75540-B9FE-6035-D34D-47C77CCEBC0D}"/>
              </a:ext>
            </a:extLst>
          </p:cNvPr>
          <p:cNvSpPr>
            <a:spLocks noGrp="1"/>
          </p:cNvSpPr>
          <p:nvPr>
            <p:ph type="body" idx="10"/>
          </p:nvPr>
        </p:nvSpPr>
        <p:spPr>
          <a:xfrm>
            <a:off x="638492" y="7832688"/>
            <a:ext cx="6610985" cy="1479550"/>
          </a:xfrm>
          <a:prstGeom prst="rect">
            <a:avLst/>
          </a:prstGeom>
          <a:noFill/>
          <a:ln w="0" cmpd="sng">
            <a:noFill/>
            <a:prstDash val="solid"/>
          </a:ln>
        </p:spPr>
        <p:txBody>
          <a:bodyPr vert="horz" lIns="0" tIns="62230" rIns="0" bIns="0" anchor="t"/>
          <a:lstStyle/>
          <a:p>
            <a:pPr marL="0" marR="0" indent="0" algn="ctr">
              <a:lnSpc>
                <a:spcPts val="2000"/>
              </a:lnSpc>
              <a:spcAft>
                <a:spcPts val="0"/>
              </a:spcAft>
            </a:pPr>
            <a:r>
              <a:rPr lang="en-US" sz="1750" b="1" spc="5" dirty="0">
                <a:solidFill>
                  <a:srgbClr val="000000"/>
                </a:solidFill>
                <a:latin typeface="Calibri" panose="02020603050405020304" pitchFamily="2"/>
              </a:rPr>
              <a:t>E-Statements </a:t>
            </a:r>
          </a:p>
          <a:p>
            <a:pPr marL="320040" marR="502920" indent="0" algn="just">
              <a:lnSpc>
                <a:spcPts val="1300"/>
              </a:lnSpc>
              <a:spcBef>
                <a:spcPts val="760"/>
              </a:spcBef>
              <a:spcAft>
                <a:spcPts val="2230"/>
              </a:spcAft>
            </a:pPr>
            <a:r>
              <a:rPr lang="en-US" sz="1000" spc="0" dirty="0">
                <a:solidFill>
                  <a:srgbClr val="000000"/>
                </a:solidFill>
                <a:latin typeface="Calibri" panose="02020603050405020304" pitchFamily="2"/>
              </a:rPr>
              <a:t>E-Statements are the fastest way to receive your quarterly statements. E-Statements save money and safeguard your account information. If you still are getting your statements by snail mail, going electronic can save you the pain of dealing with late payments, which results in late fees and interest. To sign up for E-Statements, please visit </a:t>
            </a:r>
            <a:r>
              <a:rPr lang="en-US" sz="1000" u="sng" dirty="0">
                <a:solidFill>
                  <a:srgbClr val="0000FF"/>
                </a:solidFill>
                <a:latin typeface="+mn-lt"/>
                <a:hlinkClick r:id="rId5"/>
              </a:rPr>
              <a:t>https://estatements.welcomelink.com/Arizona</a:t>
            </a:r>
            <a:r>
              <a:rPr lang="en-US" sz="1000" u="sng" dirty="0">
                <a:solidFill>
                  <a:srgbClr val="0000FF"/>
                </a:solidFill>
                <a:latin typeface="+mn-lt"/>
              </a:rPr>
              <a:t>. </a:t>
            </a:r>
            <a:r>
              <a:rPr lang="en-US" sz="1000" spc="0" dirty="0">
                <a:solidFill>
                  <a:srgbClr val="000000"/>
                </a:solidFill>
                <a:latin typeface="Calibri" panose="02020603050405020304" pitchFamily="2"/>
              </a:rPr>
              <a:t>P </a:t>
            </a:r>
            <a:r>
              <a:rPr lang="en-US" sz="1000" dirty="0">
                <a:solidFill>
                  <a:srgbClr val="000000"/>
                </a:solidFill>
                <a:latin typeface="Calibri" panose="02020603050405020304" pitchFamily="2"/>
              </a:rPr>
              <a:t>For additional guidance regarding payment methods and E-Statements, please </a:t>
            </a:r>
            <a:r>
              <a:rPr lang="en-US" sz="1000" b="1" dirty="0">
                <a:solidFill>
                  <a:srgbClr val="000000"/>
                </a:solidFill>
                <a:latin typeface="Calibri" panose="02020603050405020304" pitchFamily="2"/>
              </a:rPr>
              <a:t>reference pages 12-15</a:t>
            </a:r>
            <a:r>
              <a:rPr lang="en-US" sz="1000" dirty="0">
                <a:solidFill>
                  <a:srgbClr val="000000"/>
                </a:solidFill>
                <a:latin typeface="Calibri" panose="02020603050405020304" pitchFamily="2"/>
              </a:rPr>
              <a:t>. If you require further assistance or want to learn more, please contact the VCA office at 520-354-2729 or email AskVCA@RanchoVistosoHOA.com.</a:t>
            </a:r>
            <a:endParaRPr lang="en-US" sz="1000" spc="0" dirty="0">
              <a:solidFill>
                <a:srgbClr val="000000"/>
              </a:solidFill>
              <a:latin typeface="Calibri" panose="02020603050405020304" pitchFamily="2"/>
            </a:endParaRPr>
          </a:p>
        </p:txBody>
      </p:sp>
      <p:graphicFrame>
        <p:nvGraphicFramePr>
          <p:cNvPr id="9" name="Table 8">
            <a:extLst>
              <a:ext uri="{FF2B5EF4-FFF2-40B4-BE49-F238E27FC236}">
                <a16:creationId xmlns:a16="http://schemas.microsoft.com/office/drawing/2014/main" id="{6DAC5927-3FD9-6511-E6AD-379FC710188E}"/>
              </a:ext>
            </a:extLst>
          </p:cNvPr>
          <p:cNvGraphicFramePr>
            <a:graphicFrameLocks noGrp="1"/>
          </p:cNvGraphicFramePr>
          <p:nvPr>
            <p:extLst>
              <p:ext uri="{D42A27DB-BD31-4B8C-83A1-F6EECF244321}">
                <p14:modId xmlns:p14="http://schemas.microsoft.com/office/powerpoint/2010/main" val="2985167937"/>
              </p:ext>
            </p:extLst>
          </p:nvPr>
        </p:nvGraphicFramePr>
        <p:xfrm>
          <a:off x="711349" y="9452981"/>
          <a:ext cx="6253288" cy="624840"/>
        </p:xfrm>
        <a:graphic>
          <a:graphicData uri="http://schemas.openxmlformats.org/drawingml/2006/table">
            <a:tbl>
              <a:tblPr/>
              <a:tblGrid>
                <a:gridCol w="3067089">
                  <a:extLst>
                    <a:ext uri="{9D8B030D-6E8A-4147-A177-3AD203B41FA5}">
                      <a16:colId xmlns:a16="http://schemas.microsoft.com/office/drawing/2014/main" val="20000"/>
                    </a:ext>
                  </a:extLst>
                </a:gridCol>
                <a:gridCol w="3186199">
                  <a:extLst>
                    <a:ext uri="{9D8B030D-6E8A-4147-A177-3AD203B41FA5}">
                      <a16:colId xmlns:a16="http://schemas.microsoft.com/office/drawing/2014/main" val="20001"/>
                    </a:ext>
                  </a:extLst>
                </a:gridCol>
              </a:tblGrid>
              <a:tr h="624840">
                <a:tc>
                  <a:txBody>
                    <a:bodyPr/>
                    <a:lstStyle/>
                    <a:p>
                      <a:endParaRPr dirty="0"/>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137160" marR="0" indent="0" algn="l">
                        <a:lnSpc>
                          <a:spcPts val="1100"/>
                        </a:lnSpc>
                        <a:spcBef>
                          <a:spcPts val="695"/>
                        </a:spcBef>
                        <a:spcAft>
                          <a:spcPts val="0"/>
                        </a:spcAft>
                      </a:pPr>
                      <a:r>
                        <a:rPr lang="en-US" sz="1100" b="1" spc="0" dirty="0">
                          <a:solidFill>
                            <a:srgbClr val="009EB2"/>
                          </a:solidFill>
                          <a:latin typeface="Calibri" panose="02020603050405020304" pitchFamily="2"/>
                        </a:rPr>
                        <a:t>More Information at </a:t>
                      </a:r>
                      <a:r>
                        <a:rPr lang="en-US" sz="1200" u="sng" dirty="0">
                          <a:solidFill>
                            <a:srgbClr val="0000FF"/>
                          </a:solidFill>
                          <a:latin typeface="+mn-lt"/>
                          <a:hlinkClick r:id="rId5"/>
                        </a:rPr>
                        <a:t>https://estatements.welcomelink.com/Arizona</a:t>
                      </a:r>
                      <a:r>
                        <a:rPr lang="en-US" sz="1200" u="sng" dirty="0">
                          <a:solidFill>
                            <a:srgbClr val="0000FF"/>
                          </a:solidFill>
                          <a:latin typeface="+mn-lt"/>
                        </a:rPr>
                        <a:t>. </a:t>
                      </a:r>
                      <a:endParaRPr lang="en-US" sz="1100" b="1" spc="0" dirty="0">
                        <a:solidFill>
                          <a:srgbClr val="009EB2"/>
                        </a:solidFill>
                        <a:latin typeface="Calibri" panose="02020603050405020304" pitchFamily="2"/>
                      </a:endParaRP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pic>
        <p:nvPicPr>
          <p:cNvPr id="11" name="Picture 10">
            <a:extLst>
              <a:ext uri="{FF2B5EF4-FFF2-40B4-BE49-F238E27FC236}">
                <a16:creationId xmlns:a16="http://schemas.microsoft.com/office/drawing/2014/main" id="{9B2E2468-767E-7B64-731B-940E3BA30CFE}"/>
              </a:ext>
            </a:extLst>
          </p:cNvPr>
          <p:cNvPicPr/>
          <p:nvPr/>
        </p:nvPicPr>
        <p:blipFill>
          <a:blip r:embed="rId6">
            <a:extLst>
              <a:ext uri="{BEBA8EAE-BF5A-486C-A8C5-ECC9F3942E4B}">
                <a14:imgProps xmlns:a14="http://schemas.microsoft.com/office/drawing/2010/main">
                  <a14:imgLayer r:embed="rId7">
                    <a14:imgEffect>
                      <a14:saturation sat="33000"/>
                    </a14:imgEffect>
                  </a14:imgLayer>
                </a14:imgProps>
              </a:ext>
            </a:extLst>
          </a:blip>
          <a:stretch>
            <a:fillRect/>
          </a:stretch>
        </p:blipFill>
        <p:spPr>
          <a:xfrm>
            <a:off x="3253211" y="9402665"/>
            <a:ext cx="506095" cy="490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0B89F798-8A4A-EB1E-A8C3-38996A5AB1BD}"/>
              </a:ext>
            </a:extLst>
          </p:cNvPr>
          <p:cNvSpPr txBox="1"/>
          <p:nvPr/>
        </p:nvSpPr>
        <p:spPr>
          <a:xfrm>
            <a:off x="7362218" y="9633835"/>
            <a:ext cx="458389" cy="369332"/>
          </a:xfrm>
          <a:prstGeom prst="rect">
            <a:avLst/>
          </a:prstGeom>
          <a:noFill/>
        </p:spPr>
        <p:txBody>
          <a:bodyPr wrap="square" rtlCol="0">
            <a:spAutoFit/>
          </a:bodyPr>
          <a:lstStyle/>
          <a:p>
            <a:r>
              <a:rPr lang="en-US" dirty="0"/>
              <a:t>10</a:t>
            </a:r>
          </a:p>
        </p:txBody>
      </p:sp>
    </p:spTree>
    <p:extLst>
      <p:ext uri="{BB962C8B-B14F-4D97-AF65-F5344CB8AC3E}">
        <p14:creationId xmlns:p14="http://schemas.microsoft.com/office/powerpoint/2010/main" val="2150925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20700" y="-1"/>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41351" y="9618046"/>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10" name="Text Placeholder 3">
            <a:extLst>
              <a:ext uri="{FF2B5EF4-FFF2-40B4-BE49-F238E27FC236}">
                <a16:creationId xmlns:a16="http://schemas.microsoft.com/office/drawing/2014/main" id="{7A3966AA-17A7-0658-539B-7D1639218BA7}"/>
              </a:ext>
            </a:extLst>
          </p:cNvPr>
          <p:cNvSpPr txBox="1">
            <a:spLocks/>
          </p:cNvSpPr>
          <p:nvPr/>
        </p:nvSpPr>
        <p:spPr>
          <a:xfrm>
            <a:off x="952500" y="297479"/>
            <a:ext cx="7251700" cy="352425"/>
          </a:xfrm>
          <a:prstGeom prst="rect">
            <a:avLst/>
          </a:prstGeom>
          <a:noFill/>
          <a:ln w="0" cmpd="sng">
            <a:noFill/>
            <a:prstDash val="solid"/>
          </a:ln>
        </p:spPr>
        <p:txBody>
          <a:bodyPr vert="horz" lIns="0" tIns="34925" rIns="0" bIns="0" anchor="t"/>
          <a:lstStyle/>
          <a:p>
            <a:pPr marL="1417320" algn="l">
              <a:lnSpc>
                <a:spcPts val="1700"/>
              </a:lnSpc>
              <a:spcAft>
                <a:spcPts val="835"/>
              </a:spcAft>
              <a:tabLst>
                <a:tab pos="4709160" algn="l"/>
              </a:tabLst>
            </a:pPr>
            <a:r>
              <a:rPr lang="en-US" sz="1600" b="1" spc="5" dirty="0">
                <a:solidFill>
                  <a:srgbClr val="000000"/>
                </a:solidFill>
                <a:latin typeface="Calibri" panose="02020603050405020304" pitchFamily="2"/>
              </a:rPr>
              <a:t>Payment Options for Assessments </a:t>
            </a:r>
            <a:r>
              <a:rPr lang="en-US" sz="800" i="1" spc="5" dirty="0">
                <a:solidFill>
                  <a:srgbClr val="000000"/>
                </a:solidFill>
                <a:latin typeface="Calibri" panose="02020603050405020304" pitchFamily="2"/>
              </a:rPr>
              <a:t>As of – 9/1/2024</a:t>
            </a:r>
            <a:endParaRPr lang="en-US" sz="900" i="1" spc="5" dirty="0">
              <a:solidFill>
                <a:srgbClr val="000000"/>
              </a:solidFill>
              <a:latin typeface="Calibri" panose="02020603050405020304" pitchFamily="2"/>
            </a:endParaRPr>
          </a:p>
        </p:txBody>
      </p:sp>
      <p:graphicFrame>
        <p:nvGraphicFramePr>
          <p:cNvPr id="17" name="Table 16">
            <a:extLst>
              <a:ext uri="{FF2B5EF4-FFF2-40B4-BE49-F238E27FC236}">
                <a16:creationId xmlns:a16="http://schemas.microsoft.com/office/drawing/2014/main" id="{777008CC-A896-2695-93C8-44F0835E96FB}"/>
              </a:ext>
            </a:extLst>
          </p:cNvPr>
          <p:cNvGraphicFramePr>
            <a:graphicFrameLocks noGrp="1"/>
          </p:cNvGraphicFramePr>
          <p:nvPr>
            <p:extLst>
              <p:ext uri="{D42A27DB-BD31-4B8C-83A1-F6EECF244321}">
                <p14:modId xmlns:p14="http://schemas.microsoft.com/office/powerpoint/2010/main" val="2584905569"/>
              </p:ext>
            </p:extLst>
          </p:nvPr>
        </p:nvGraphicFramePr>
        <p:xfrm>
          <a:off x="520694" y="951491"/>
          <a:ext cx="6670675" cy="8606122"/>
        </p:xfrm>
        <a:graphic>
          <a:graphicData uri="http://schemas.openxmlformats.org/drawingml/2006/table">
            <a:tbl>
              <a:tblPr/>
              <a:tblGrid>
                <a:gridCol w="526095">
                  <a:extLst>
                    <a:ext uri="{9D8B030D-6E8A-4147-A177-3AD203B41FA5}">
                      <a16:colId xmlns:a16="http://schemas.microsoft.com/office/drawing/2014/main" val="20000"/>
                    </a:ext>
                  </a:extLst>
                </a:gridCol>
                <a:gridCol w="1867501">
                  <a:extLst>
                    <a:ext uri="{9D8B030D-6E8A-4147-A177-3AD203B41FA5}">
                      <a16:colId xmlns:a16="http://schemas.microsoft.com/office/drawing/2014/main" val="20001"/>
                    </a:ext>
                  </a:extLst>
                </a:gridCol>
                <a:gridCol w="2491995">
                  <a:extLst>
                    <a:ext uri="{9D8B030D-6E8A-4147-A177-3AD203B41FA5}">
                      <a16:colId xmlns:a16="http://schemas.microsoft.com/office/drawing/2014/main" val="20002"/>
                    </a:ext>
                  </a:extLst>
                </a:gridCol>
                <a:gridCol w="1785084">
                  <a:extLst>
                    <a:ext uri="{9D8B030D-6E8A-4147-A177-3AD203B41FA5}">
                      <a16:colId xmlns:a16="http://schemas.microsoft.com/office/drawing/2014/main" val="20003"/>
                    </a:ext>
                  </a:extLst>
                </a:gridCol>
              </a:tblGrid>
              <a:tr h="198914">
                <a:tc>
                  <a:txBody>
                    <a:bodyPr/>
                    <a:lstStyle/>
                    <a:p>
                      <a:pPr marL="0" marR="0" indent="0" algn="l">
                        <a:lnSpc>
                          <a:spcPct val="100000"/>
                        </a:lnSpc>
                        <a:spcBef>
                          <a:spcPts val="0"/>
                        </a:spcBef>
                        <a:spcAft>
                          <a:spcPts val="0"/>
                        </a:spcAft>
                      </a:pPr>
                      <a:r>
                        <a:rPr lang="en-US" sz="100" dirty="0">
                          <a:solidFill>
                            <a:srgbClr val="000000"/>
                          </a:solidFill>
                          <a:latin typeface="Calibri" panose="02020603050405020304" pitchFamily="2"/>
                        </a:rPr>
                        <a:t>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0" marR="634365" indent="0" algn="r">
                        <a:lnSpc>
                          <a:spcPts val="1000"/>
                        </a:lnSpc>
                        <a:spcBef>
                          <a:spcPts val="0"/>
                        </a:spcBef>
                        <a:spcAft>
                          <a:spcPts val="215"/>
                        </a:spcAft>
                      </a:pPr>
                      <a:r>
                        <a:rPr lang="en-US" sz="1000" b="1" spc="0">
                          <a:solidFill>
                            <a:srgbClr val="000000"/>
                          </a:solidFill>
                          <a:latin typeface="Calibri" panose="02020603050405020304" pitchFamily="2"/>
                        </a:rPr>
                        <a:t>Description </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0" marR="853440" indent="0" algn="r">
                        <a:lnSpc>
                          <a:spcPts val="1000"/>
                        </a:lnSpc>
                        <a:spcBef>
                          <a:spcPts val="0"/>
                        </a:spcBef>
                        <a:spcAft>
                          <a:spcPts val="215"/>
                        </a:spcAft>
                      </a:pPr>
                      <a:r>
                        <a:rPr lang="en-US" sz="1000" b="1" spc="0">
                          <a:solidFill>
                            <a:srgbClr val="000000"/>
                          </a:solidFill>
                          <a:latin typeface="Calibri" panose="02020603050405020304" pitchFamily="2"/>
                        </a:rPr>
                        <a:t>How to Sign Up </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0" marR="770890" indent="0" algn="r">
                        <a:lnSpc>
                          <a:spcPts val="1000"/>
                        </a:lnSpc>
                        <a:spcBef>
                          <a:spcPts val="0"/>
                        </a:spcBef>
                        <a:spcAft>
                          <a:spcPts val="220"/>
                        </a:spcAft>
                      </a:pPr>
                      <a:r>
                        <a:rPr lang="en-US" sz="1000" b="1" spc="0" dirty="0">
                          <a:solidFill>
                            <a:srgbClr val="000000"/>
                          </a:solidFill>
                          <a:latin typeface="Calibri" panose="02020603050405020304" pitchFamily="2"/>
                        </a:rPr>
                        <a:t>Cost </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00"/>
                  </a:ext>
                </a:extLst>
              </a:tr>
              <a:tr h="236470">
                <a:tc rowSpan="7">
                  <a:txBody>
                    <a:bodyPr/>
                    <a:lstStyle/>
                    <a:p>
                      <a:pPr marL="18415" marR="0" indent="0" algn="l">
                        <a:lnSpc>
                          <a:spcPts val="800"/>
                        </a:lnSpc>
                        <a:spcBef>
                          <a:spcPts val="0"/>
                        </a:spcBef>
                        <a:spcAft>
                          <a:spcPts val="27070"/>
                        </a:spcAft>
                      </a:pPr>
                      <a:r>
                        <a:rPr lang="en-US" sz="1100" b="1" spc="0" dirty="0">
                          <a:solidFill>
                            <a:srgbClr val="000000"/>
                          </a:solidFill>
                          <a:latin typeface="Calibri" panose="02020603050405020304" pitchFamily="2"/>
                        </a:rPr>
                        <a:t>ClickPa</a:t>
                      </a:r>
                      <a:r>
                        <a:rPr lang="en-US" sz="1050" b="1" spc="0" dirty="0">
                          <a:solidFill>
                            <a:srgbClr val="000000"/>
                          </a:solidFill>
                          <a:latin typeface="Calibri" panose="02020603050405020304" pitchFamily="2"/>
                        </a:rPr>
                        <a:t>y </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0" cmpd="sng">
                      <a:noFill/>
                      <a:prstDash val="solid"/>
                    </a:lnB>
                  </a:tcPr>
                </a:tc>
                <a:tc rowSpan="7">
                  <a:txBody>
                    <a:bodyPr/>
                    <a:lstStyle/>
                    <a:p>
                      <a:pPr marL="68580" marR="182880" indent="0" algn="l">
                        <a:lnSpc>
                          <a:spcPts val="1200"/>
                        </a:lnSpc>
                        <a:spcBef>
                          <a:spcPts val="0"/>
                        </a:spcBef>
                        <a:spcAft>
                          <a:spcPts val="19630"/>
                        </a:spcAft>
                      </a:pPr>
                      <a:r>
                        <a:rPr lang="en-US" sz="1200" spc="-20" dirty="0">
                          <a:solidFill>
                            <a:srgbClr val="000000"/>
                          </a:solidFill>
                          <a:latin typeface="Calibri" panose="02020603050405020304" pitchFamily="2"/>
                        </a:rPr>
                        <a:t>ClickPay is an online payment service that allows you to pay your assessments with either an e-check or a major credit card. You may pay your assessments on a one-time occurrence or set up a recurring arrangement (Autopay). </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0" cmpd="sng">
                      <a:noFill/>
                      <a:prstDash val="solid"/>
                    </a:lnB>
                  </a:tcPr>
                </a:tc>
                <a:tc rowSpan="2">
                  <a:txBody>
                    <a:bodyPr/>
                    <a:lstStyle/>
                    <a:p>
                      <a:pPr marL="45720" marR="0" indent="0" algn="l">
                        <a:lnSpc>
                          <a:spcPts val="1000"/>
                        </a:lnSpc>
                        <a:spcBef>
                          <a:spcPts val="0"/>
                        </a:spcBef>
                        <a:spcAft>
                          <a:spcPts val="0"/>
                        </a:spcAft>
                      </a:pPr>
                      <a:endParaRPr lang="en-US" sz="1600" spc="0" dirty="0">
                        <a:solidFill>
                          <a:srgbClr val="000000"/>
                        </a:solidFill>
                        <a:latin typeface="Calibri" panose="02020603050405020304" pitchFamily="2"/>
                      </a:endParaRPr>
                    </a:p>
                    <a:p>
                      <a:pPr marL="45720" marR="0" indent="0" algn="l">
                        <a:lnSpc>
                          <a:spcPts val="1000"/>
                        </a:lnSpc>
                        <a:spcBef>
                          <a:spcPts val="0"/>
                        </a:spcBef>
                        <a:spcAft>
                          <a:spcPts val="0"/>
                        </a:spcAft>
                      </a:pPr>
                      <a:r>
                        <a:rPr lang="en-US" sz="1600" spc="0" dirty="0">
                          <a:solidFill>
                            <a:srgbClr val="000000"/>
                          </a:solidFill>
                          <a:latin typeface="Calibri" panose="02020603050405020304" pitchFamily="2"/>
                        </a:rPr>
                        <a:t>Go to </a:t>
                      </a:r>
                    </a:p>
                    <a:p>
                      <a:pPr marL="45720" marR="0" indent="0" algn="l">
                        <a:lnSpc>
                          <a:spcPts val="1000"/>
                        </a:lnSpc>
                        <a:spcBef>
                          <a:spcPts val="0"/>
                        </a:spcBef>
                        <a:spcAft>
                          <a:spcPts val="0"/>
                        </a:spcAft>
                      </a:pPr>
                      <a:endParaRPr lang="en-US" sz="1800" spc="0" dirty="0">
                        <a:solidFill>
                          <a:srgbClr val="000000"/>
                        </a:solidFill>
                        <a:latin typeface="Calibri" panose="02020603050405020304" pitchFamily="2"/>
                      </a:endParaRPr>
                    </a:p>
                    <a:p>
                      <a:pPr marL="45720" marR="0" indent="0" algn="l">
                        <a:lnSpc>
                          <a:spcPts val="1200"/>
                        </a:lnSpc>
                        <a:spcBef>
                          <a:spcPts val="130"/>
                        </a:spcBef>
                        <a:spcAft>
                          <a:spcPts val="0"/>
                        </a:spcAft>
                      </a:pPr>
                      <a:r>
                        <a:rPr lang="en-US" sz="2400" u="sng" spc="0" dirty="0">
                          <a:solidFill>
                            <a:srgbClr val="0000FF"/>
                          </a:solidFill>
                          <a:latin typeface="Calibri" panose="02020603050405020304" pitchFamily="2"/>
                        </a:rPr>
                        <a:t>login.clickpay.com/</a:t>
                      </a:r>
                    </a:p>
                    <a:p>
                      <a:pPr marL="45720" marR="0" indent="0" algn="l">
                        <a:lnSpc>
                          <a:spcPts val="1200"/>
                        </a:lnSpc>
                        <a:spcBef>
                          <a:spcPts val="130"/>
                        </a:spcBef>
                        <a:spcAft>
                          <a:spcPts val="0"/>
                        </a:spcAft>
                      </a:pPr>
                      <a:endParaRPr lang="en-US" sz="2400" u="sng" spc="0" dirty="0">
                        <a:solidFill>
                          <a:srgbClr val="0000FF"/>
                        </a:solidFill>
                        <a:latin typeface="Calibri" panose="02020603050405020304" pitchFamily="2"/>
                      </a:endParaRPr>
                    </a:p>
                    <a:p>
                      <a:pPr marL="45720" marR="0" indent="0" algn="l">
                        <a:lnSpc>
                          <a:spcPts val="1200"/>
                        </a:lnSpc>
                        <a:spcBef>
                          <a:spcPts val="130"/>
                        </a:spcBef>
                        <a:spcAft>
                          <a:spcPts val="0"/>
                        </a:spcAft>
                      </a:pPr>
                      <a:r>
                        <a:rPr lang="en-US" sz="2400" u="sng" spc="0" dirty="0" err="1">
                          <a:solidFill>
                            <a:srgbClr val="0000FF"/>
                          </a:solidFill>
                          <a:latin typeface="Calibri" panose="02020603050405020304" pitchFamily="2"/>
                        </a:rPr>
                        <a:t>firstservice</a:t>
                      </a:r>
                      <a:r>
                        <a:rPr lang="en-US" sz="700" spc="0" dirty="0">
                          <a:solidFill>
                            <a:srgbClr val="0000FF"/>
                          </a:solidFill>
                          <a:latin typeface="Calibri" panose="02020603050405020304" pitchFamily="2"/>
                        </a:rPr>
                        <a:t> </a:t>
                      </a:r>
                    </a:p>
                    <a:p>
                      <a:pPr marL="45720" marR="0" indent="0" algn="l">
                        <a:lnSpc>
                          <a:spcPts val="1200"/>
                        </a:lnSpc>
                        <a:spcBef>
                          <a:spcPts val="130"/>
                        </a:spcBef>
                        <a:spcAft>
                          <a:spcPts val="0"/>
                        </a:spcAft>
                      </a:pPr>
                      <a:endParaRPr lang="en-US" sz="600" spc="0" dirty="0">
                        <a:solidFill>
                          <a:srgbClr val="0000FF"/>
                        </a:solidFill>
                        <a:latin typeface="Calibri" panose="02020603050405020304" pitchFamily="2"/>
                      </a:endParaRP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0" cmpd="sng">
                      <a:noFill/>
                      <a:prstDash val="solid"/>
                    </a:lnB>
                  </a:tcPr>
                </a:tc>
                <a:tc>
                  <a:txBody>
                    <a:bodyPr/>
                    <a:lstStyle/>
                    <a:p>
                      <a:pPr marL="91440" marR="22860" indent="0" algn="l">
                        <a:lnSpc>
                          <a:spcPts val="800"/>
                        </a:lnSpc>
                        <a:spcBef>
                          <a:spcPts val="0"/>
                        </a:spcBef>
                        <a:spcAft>
                          <a:spcPts val="220"/>
                        </a:spcAft>
                      </a:pPr>
                      <a:endParaRPr lang="en-US" sz="1000" b="1" spc="0" dirty="0">
                        <a:solidFill>
                          <a:srgbClr val="000000"/>
                        </a:solidFill>
                        <a:latin typeface="Calibri" panose="02020603050405020304" pitchFamily="2"/>
                      </a:endParaRPr>
                    </a:p>
                    <a:p>
                      <a:pPr marL="91440" marR="22860" indent="0" algn="l">
                        <a:lnSpc>
                          <a:spcPts val="800"/>
                        </a:lnSpc>
                        <a:spcBef>
                          <a:spcPts val="0"/>
                        </a:spcBef>
                        <a:spcAft>
                          <a:spcPts val="220"/>
                        </a:spcAft>
                      </a:pPr>
                      <a:r>
                        <a:rPr lang="en-US" sz="1050" b="1" spc="0" dirty="0">
                          <a:solidFill>
                            <a:srgbClr val="000000"/>
                          </a:solidFill>
                          <a:latin typeface="Calibri" panose="02020603050405020304" pitchFamily="2"/>
                        </a:rPr>
                        <a:t>AUTOPAY/RECURRING: </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01"/>
                  </a:ext>
                </a:extLst>
              </a:tr>
              <a:tr h="847228">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8890" cmpd="sng">
                      <a:solidFill>
                        <a:srgbClr val="000000"/>
                      </a:solidFill>
                      <a:prstDash val="solid"/>
                    </a:lnB>
                  </a:tcPr>
                </a:tc>
                <a:tc rowSpan="2">
                  <a:txBody>
                    <a:bodyPr/>
                    <a:lstStyle/>
                    <a:p>
                      <a:pPr marL="91440" marR="22860" indent="0" algn="l">
                        <a:lnSpc>
                          <a:spcPts val="1100"/>
                        </a:lnSpc>
                        <a:spcBef>
                          <a:spcPts val="0"/>
                        </a:spcBef>
                        <a:spcAft>
                          <a:spcPts val="0"/>
                        </a:spcAft>
                      </a:pPr>
                      <a:endParaRPr lang="en-US" sz="1050" b="1" spc="0" dirty="0">
                        <a:solidFill>
                          <a:srgbClr val="000000"/>
                        </a:solidFill>
                        <a:latin typeface="Calibri" panose="02020603050405020304" pitchFamily="2"/>
                      </a:endParaRPr>
                    </a:p>
                    <a:p>
                      <a:pPr marL="91440" marR="22860" indent="0" algn="l">
                        <a:lnSpc>
                          <a:spcPts val="1100"/>
                        </a:lnSpc>
                        <a:spcBef>
                          <a:spcPts val="0"/>
                        </a:spcBef>
                        <a:spcAft>
                          <a:spcPts val="0"/>
                        </a:spcAft>
                      </a:pPr>
                      <a:r>
                        <a:rPr lang="en-US" sz="1050" b="1" spc="0" dirty="0">
                          <a:solidFill>
                            <a:srgbClr val="000000"/>
                          </a:solidFill>
                          <a:latin typeface="Calibri" panose="02020603050405020304" pitchFamily="2"/>
                        </a:rPr>
                        <a:t>e-Check(checking/Savings account): Free</a:t>
                      </a:r>
                      <a:endParaRPr lang="en-US" sz="1050" spc="0" dirty="0">
                        <a:solidFill>
                          <a:srgbClr val="000000"/>
                        </a:solidFill>
                        <a:latin typeface="Calibri" panose="02020603050405020304" pitchFamily="2"/>
                      </a:endParaRPr>
                    </a:p>
                    <a:p>
                      <a:pPr marL="91440" marR="22860" indent="0" algn="l">
                        <a:lnSpc>
                          <a:spcPts val="1100"/>
                        </a:lnSpc>
                        <a:spcBef>
                          <a:spcPts val="0"/>
                        </a:spcBef>
                        <a:spcAft>
                          <a:spcPts val="0"/>
                        </a:spcAft>
                      </a:pPr>
                      <a:r>
                        <a:rPr lang="en-US" sz="1050" spc="0" dirty="0">
                          <a:solidFill>
                            <a:srgbClr val="000000"/>
                          </a:solidFill>
                          <a:latin typeface="Calibri" panose="02020603050405020304" pitchFamily="2"/>
                        </a:rPr>
                        <a:t> </a:t>
                      </a:r>
                      <a:r>
                        <a:rPr lang="en-US" sz="1050" b="1" spc="0" dirty="0">
                          <a:solidFill>
                            <a:srgbClr val="000000"/>
                          </a:solidFill>
                          <a:latin typeface="Calibri" panose="02020603050405020304" pitchFamily="2"/>
                        </a:rPr>
                        <a:t>Debit Card: </a:t>
                      </a:r>
                      <a:r>
                        <a:rPr lang="en-US" sz="1050" spc="0" dirty="0">
                          <a:solidFill>
                            <a:srgbClr val="000000"/>
                          </a:solidFill>
                          <a:latin typeface="Calibri" panose="02020603050405020304" pitchFamily="2"/>
                        </a:rPr>
                        <a:t>$3.00 for every  $100.00 (maximum fee of $9.95)</a:t>
                      </a:r>
                    </a:p>
                    <a:p>
                      <a:pPr marL="91440" marR="22860" indent="0" algn="l">
                        <a:lnSpc>
                          <a:spcPts val="1200"/>
                        </a:lnSpc>
                        <a:spcBef>
                          <a:spcPts val="45"/>
                        </a:spcBef>
                        <a:spcAft>
                          <a:spcPts val="0"/>
                        </a:spcAft>
                        <a:tabLst>
                          <a:tab pos="502920" algn="l"/>
                          <a:tab pos="914400" algn="l"/>
                          <a:tab pos="1280160" algn="l"/>
                          <a:tab pos="1874520" algn="r"/>
                        </a:tabLst>
                      </a:pPr>
                      <a:r>
                        <a:rPr lang="en-US" sz="1050" b="1" spc="0" dirty="0">
                          <a:solidFill>
                            <a:srgbClr val="000000"/>
                          </a:solidFill>
                          <a:latin typeface="Calibri" panose="02020603050405020304" pitchFamily="2"/>
                        </a:rPr>
                        <a:t>Credit Card: </a:t>
                      </a:r>
                      <a:r>
                        <a:rPr lang="en-US" sz="1050" spc="0" dirty="0">
                          <a:solidFill>
                            <a:srgbClr val="000000"/>
                          </a:solidFill>
                          <a:latin typeface="Calibri" panose="02020603050405020304" pitchFamily="2"/>
                        </a:rPr>
                        <a:t>$3.00 or 3% of the amount charged (whichever is greater) </a:t>
                      </a:r>
                    </a:p>
                    <a:p>
                      <a:pPr marL="91440" marR="22860" indent="0" algn="l">
                        <a:lnSpc>
                          <a:spcPts val="1000"/>
                        </a:lnSpc>
                        <a:spcBef>
                          <a:spcPts val="165"/>
                        </a:spcBef>
                        <a:spcAft>
                          <a:spcPts val="220"/>
                        </a:spcAft>
                      </a:pPr>
                      <a:endParaRPr lang="en-US" sz="1050" b="1" spc="0" dirty="0">
                        <a:solidFill>
                          <a:srgbClr val="000000"/>
                        </a:solidFill>
                        <a:latin typeface="Calibri" panose="02020603050405020304" pitchFamily="2"/>
                      </a:endParaRP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0" cmpd="sng">
                      <a:noFill/>
                      <a:prstDash val="solid"/>
                    </a:lnB>
                  </a:tcPr>
                </a:tc>
                <a:extLst>
                  <a:ext uri="{0D108BD9-81ED-4DB2-BD59-A6C34878D82A}">
                    <a16:rowId xmlns:a16="http://schemas.microsoft.com/office/drawing/2014/main" val="10002"/>
                  </a:ext>
                </a:extLst>
              </a:tr>
              <a:tr h="845008">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rowSpan="5">
                  <a:txBody>
                    <a:bodyPr/>
                    <a:lstStyle/>
                    <a:p>
                      <a:pPr marL="91440" marR="251460" indent="0" algn="l">
                        <a:lnSpc>
                          <a:spcPts val="1200"/>
                        </a:lnSpc>
                        <a:spcBef>
                          <a:spcPts val="0"/>
                        </a:spcBef>
                        <a:spcAft>
                          <a:spcPts val="0"/>
                        </a:spcAft>
                      </a:pPr>
                      <a:r>
                        <a:rPr lang="en-US" sz="1400" spc="-15" dirty="0">
                          <a:solidFill>
                            <a:srgbClr val="000000"/>
                          </a:solidFill>
                          <a:latin typeface="Calibri" panose="02020603050405020304" pitchFamily="2"/>
                        </a:rPr>
                        <a:t>And click on Register at the top right to create your profile. For assistance, call </a:t>
                      </a:r>
                      <a:r>
                        <a:rPr lang="en-US" sz="1400" b="1" spc="-15" dirty="0">
                          <a:solidFill>
                            <a:srgbClr val="000000"/>
                          </a:solidFill>
                          <a:latin typeface="Calibri" panose="02020603050405020304" pitchFamily="2"/>
                        </a:rPr>
                        <a:t>ClickPay at 888.354.0135. </a:t>
                      </a:r>
                    </a:p>
                    <a:p>
                      <a:pPr marL="91440" marR="0" indent="0" algn="l">
                        <a:lnSpc>
                          <a:spcPts val="1000"/>
                        </a:lnSpc>
                        <a:spcBef>
                          <a:spcPts val="1490"/>
                        </a:spcBef>
                        <a:spcAft>
                          <a:spcPts val="0"/>
                        </a:spcAft>
                      </a:pPr>
                      <a:r>
                        <a:rPr lang="en-US" sz="1600" b="1" spc="0" dirty="0">
                          <a:solidFill>
                            <a:srgbClr val="FF0000"/>
                          </a:solidFill>
                          <a:latin typeface="Calibri" panose="02020603050405020304" pitchFamily="2"/>
                        </a:rPr>
                        <a:t>**PLEASE NOTE: </a:t>
                      </a:r>
                    </a:p>
                    <a:p>
                      <a:pPr marL="91440" marR="182880" indent="0" algn="l">
                        <a:lnSpc>
                          <a:spcPts val="1200"/>
                        </a:lnSpc>
                        <a:spcBef>
                          <a:spcPts val="30"/>
                        </a:spcBef>
                        <a:spcAft>
                          <a:spcPts val="13485"/>
                        </a:spcAft>
                      </a:pPr>
                      <a:r>
                        <a:rPr lang="en-US" sz="1600" spc="-10" dirty="0">
                          <a:solidFill>
                            <a:srgbClr val="FF0000"/>
                          </a:solidFill>
                          <a:latin typeface="Calibri" panose="02020603050405020304" pitchFamily="2"/>
                        </a:rPr>
                        <a:t>When scheduling your auto-payments, please ensure your payment withdrawal dates are ON or AFTER the 1</a:t>
                      </a:r>
                      <a:r>
                        <a:rPr lang="en-US" sz="1600" spc="-10" baseline="30000" dirty="0">
                          <a:solidFill>
                            <a:srgbClr val="FF0000"/>
                          </a:solidFill>
                          <a:latin typeface="Calibri" panose="02020603050405020304" pitchFamily="2"/>
                        </a:rPr>
                        <a:t>st</a:t>
                      </a:r>
                      <a:r>
                        <a:rPr lang="en-US" sz="1600" spc="-10" dirty="0">
                          <a:solidFill>
                            <a:srgbClr val="FF0000"/>
                          </a:solidFill>
                          <a:latin typeface="Calibri" panose="02020603050405020304" pitchFamily="2"/>
                        </a:rPr>
                        <a:t> of each BILLING CYCLE. Your payment(s) will not post to your account if you do not follow this setup criteria. </a:t>
                      </a:r>
                    </a:p>
                  </a:txBody>
                  <a:tcPr marL="0" marR="0" marT="0" marB="0">
                    <a:lnL w="8890" cmpd="sng">
                      <a:solidFill>
                        <a:srgbClr val="000000"/>
                      </a:solidFill>
                      <a:prstDash val="solid"/>
                    </a:lnL>
                    <a:lnR w="8890" cmpd="sng">
                      <a:solidFill>
                        <a:srgbClr val="000000"/>
                      </a:solidFill>
                      <a:prstDash val="solid"/>
                    </a:lnR>
                    <a:lnT w="889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8890" cmpd="sng">
                      <a:solidFill>
                        <a:srgbClr val="000000"/>
                      </a:solidFill>
                      <a:prstDash val="solid"/>
                    </a:lnB>
                  </a:tcPr>
                </a:tc>
                <a:extLst>
                  <a:ext uri="{0D108BD9-81ED-4DB2-BD59-A6C34878D82A}">
                    <a16:rowId xmlns:a16="http://schemas.microsoft.com/office/drawing/2014/main" val="10003"/>
                  </a:ext>
                </a:extLst>
              </a:tr>
              <a:tr h="0">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a:txBody>
                    <a:bodyPr/>
                    <a:lstStyle/>
                    <a:p>
                      <a:pPr marL="91440" marR="0" indent="0" algn="l">
                        <a:lnSpc>
                          <a:spcPts val="1100"/>
                        </a:lnSpc>
                        <a:spcBef>
                          <a:spcPts val="0"/>
                        </a:spcBef>
                        <a:spcAft>
                          <a:spcPts val="0"/>
                        </a:spcAft>
                      </a:pPr>
                      <a:r>
                        <a:rPr lang="en-US" sz="1050" b="1" spc="0" dirty="0">
                          <a:solidFill>
                            <a:srgbClr val="000000"/>
                          </a:solidFill>
                          <a:latin typeface="Calibri" panose="02020603050405020304" pitchFamily="2"/>
                        </a:rPr>
                        <a:t>ONE TIME PAYMENTS:</a:t>
                      </a:r>
                    </a:p>
                  </a:txBody>
                  <a:tcPr marL="0" marR="0" marT="0" marB="0">
                    <a:lnL w="8890" cmpd="sng">
                      <a:solidFill>
                        <a:srgbClr val="000000"/>
                      </a:solidFill>
                      <a:prstDash val="solid"/>
                    </a:lnL>
                    <a:lnR w="8890" cmpd="sng">
                      <a:solidFill>
                        <a:srgbClr val="000000"/>
                      </a:solidFill>
                      <a:prstDash val="solid"/>
                    </a:lnR>
                    <a:lnT w="8890" cmpd="sng">
                      <a:noFill/>
                      <a:prstDash val="solid"/>
                    </a:lnT>
                    <a:lnB w="8890" cmpd="sng">
                      <a:solidFill>
                        <a:srgbClr val="000000"/>
                      </a:solidFill>
                      <a:prstDash val="solid"/>
                    </a:lnB>
                  </a:tcPr>
                </a:tc>
                <a:extLst>
                  <a:ext uri="{0D108BD9-81ED-4DB2-BD59-A6C34878D82A}">
                    <a16:rowId xmlns:a16="http://schemas.microsoft.com/office/drawing/2014/main" val="10004"/>
                  </a:ext>
                </a:extLst>
              </a:tr>
              <a:tr h="1400676">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a:txBody>
                    <a:bodyPr/>
                    <a:lstStyle/>
                    <a:p>
                      <a:pPr marL="91440" marR="0" indent="0" algn="l">
                        <a:lnSpc>
                          <a:spcPts val="1100"/>
                        </a:lnSpc>
                        <a:spcBef>
                          <a:spcPts val="0"/>
                        </a:spcBef>
                        <a:spcAft>
                          <a:spcPts val="0"/>
                        </a:spcAft>
                      </a:pPr>
                      <a:endParaRPr lang="en-US" sz="1200" b="1" spc="0" dirty="0">
                        <a:solidFill>
                          <a:srgbClr val="000000"/>
                        </a:solidFill>
                        <a:latin typeface="Calibri" panose="02020603050405020304" pitchFamily="2"/>
                      </a:endParaRPr>
                    </a:p>
                    <a:p>
                      <a:pPr marL="91440" marR="0" indent="0" algn="l">
                        <a:lnSpc>
                          <a:spcPts val="1100"/>
                        </a:lnSpc>
                        <a:spcBef>
                          <a:spcPts val="0"/>
                        </a:spcBef>
                        <a:spcAft>
                          <a:spcPts val="0"/>
                        </a:spcAft>
                      </a:pPr>
                      <a:r>
                        <a:rPr lang="en-US" sz="1050" b="1" spc="0" dirty="0">
                          <a:solidFill>
                            <a:srgbClr val="000000"/>
                          </a:solidFill>
                          <a:latin typeface="Calibri" panose="02020603050405020304" pitchFamily="2"/>
                        </a:rPr>
                        <a:t>e-Check (checking/savings account): </a:t>
                      </a:r>
                      <a:r>
                        <a:rPr lang="en-US" sz="1050" spc="0" dirty="0">
                          <a:solidFill>
                            <a:srgbClr val="000000"/>
                          </a:solidFill>
                          <a:latin typeface="Calibri" panose="02020603050405020304" pitchFamily="2"/>
                        </a:rPr>
                        <a:t>$3.00 </a:t>
                      </a:r>
                    </a:p>
                    <a:p>
                      <a:pPr marL="91440" marR="251460" indent="0" algn="l">
                        <a:lnSpc>
                          <a:spcPts val="1200"/>
                        </a:lnSpc>
                        <a:spcBef>
                          <a:spcPts val="0"/>
                        </a:spcBef>
                        <a:spcAft>
                          <a:spcPts val="290"/>
                        </a:spcAft>
                      </a:pPr>
                      <a:r>
                        <a:rPr lang="en-US" sz="1050" b="1" spc="-5" dirty="0">
                          <a:solidFill>
                            <a:srgbClr val="000000"/>
                          </a:solidFill>
                          <a:latin typeface="Calibri" panose="02020603050405020304" pitchFamily="2"/>
                        </a:rPr>
                        <a:t>Debit Card: </a:t>
                      </a:r>
                      <a:r>
                        <a:rPr lang="en-US" sz="1050" spc="-5" dirty="0">
                          <a:solidFill>
                            <a:srgbClr val="000000"/>
                          </a:solidFill>
                          <a:latin typeface="Calibri" panose="02020603050405020304" pitchFamily="2"/>
                        </a:rPr>
                        <a:t>$3.00 for every $100.00 (maximum fee of $9.95) </a:t>
                      </a:r>
                    </a:p>
                    <a:p>
                      <a:pPr marL="91440" marR="251460" indent="0" algn="l">
                        <a:lnSpc>
                          <a:spcPts val="1200"/>
                        </a:lnSpc>
                        <a:spcBef>
                          <a:spcPts val="0"/>
                        </a:spcBef>
                        <a:spcAft>
                          <a:spcPts val="290"/>
                        </a:spcAft>
                      </a:pPr>
                      <a:r>
                        <a:rPr lang="en-US" sz="1050" b="1" spc="-5" dirty="0">
                          <a:solidFill>
                            <a:srgbClr val="000000"/>
                          </a:solidFill>
                          <a:latin typeface="Calibri" panose="02020603050405020304" pitchFamily="2"/>
                        </a:rPr>
                        <a:t>Credit Card: </a:t>
                      </a:r>
                      <a:r>
                        <a:rPr lang="en-US" sz="1050" spc="-5" dirty="0">
                          <a:solidFill>
                            <a:srgbClr val="000000"/>
                          </a:solidFill>
                          <a:latin typeface="Calibri" panose="02020603050405020304" pitchFamily="2"/>
                        </a:rPr>
                        <a:t>$3.00 </a:t>
                      </a:r>
                      <a:r>
                        <a:rPr lang="en-US" sz="1050" spc="-5">
                          <a:solidFill>
                            <a:srgbClr val="000000"/>
                          </a:solidFill>
                          <a:latin typeface="Calibri" panose="02020603050405020304" pitchFamily="2"/>
                        </a:rPr>
                        <a:t>or 3% </a:t>
                      </a:r>
                      <a:r>
                        <a:rPr lang="en-US" sz="1050" spc="-5" dirty="0">
                          <a:solidFill>
                            <a:srgbClr val="000000"/>
                          </a:solidFill>
                          <a:latin typeface="Calibri" panose="02020603050405020304" pitchFamily="2"/>
                        </a:rPr>
                        <a:t>of the amount charged (whichever is greater) </a:t>
                      </a:r>
                      <a:endParaRPr lang="en-US" sz="1050" b="1" spc="-5" dirty="0">
                        <a:solidFill>
                          <a:srgbClr val="000000"/>
                        </a:solidFill>
                        <a:latin typeface="Calibri" panose="02020603050405020304" pitchFamily="2"/>
                      </a:endParaRP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05"/>
                  </a:ext>
                </a:extLst>
              </a:tr>
              <a:tr h="139548">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a:txBody>
                    <a:bodyPr/>
                    <a:lstStyle/>
                    <a:p>
                      <a:pPr marL="91440" marR="0" indent="0" algn="l">
                        <a:lnSpc>
                          <a:spcPts val="1100"/>
                        </a:lnSpc>
                        <a:spcBef>
                          <a:spcPts val="0"/>
                        </a:spcBef>
                        <a:spcAft>
                          <a:spcPts val="0"/>
                        </a:spcAft>
                      </a:pPr>
                      <a:r>
                        <a:rPr lang="en-US" sz="1000" b="1" spc="0" dirty="0">
                          <a:solidFill>
                            <a:srgbClr val="000000"/>
                          </a:solidFill>
                          <a:latin typeface="Calibri" panose="02020603050405020304" pitchFamily="2"/>
                        </a:rPr>
                        <a:t> </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06"/>
                  </a:ext>
                </a:extLst>
              </a:tr>
              <a:tr h="761169">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8890" cmpd="sng">
                      <a:solidFill>
                        <a:srgbClr val="000000"/>
                      </a:solid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8890" cmpd="sng">
                      <a:solidFill>
                        <a:srgbClr val="000000"/>
                      </a:solid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8890" cmpd="sng">
                      <a:solidFill>
                        <a:srgbClr val="000000"/>
                      </a:solidFill>
                      <a:prstDash val="solid"/>
                    </a:lnB>
                  </a:tcPr>
                </a:tc>
                <a:tc>
                  <a:txBody>
                    <a:bodyPr/>
                    <a:lstStyle/>
                    <a:p>
                      <a:pPr marL="91440" marR="274320" indent="0" algn="l">
                        <a:lnSpc>
                          <a:spcPts val="1200"/>
                        </a:lnSpc>
                        <a:spcBef>
                          <a:spcPts val="0"/>
                        </a:spcBef>
                        <a:spcAft>
                          <a:spcPts val="410"/>
                        </a:spcAft>
                      </a:pPr>
                      <a:r>
                        <a:rPr lang="en-US" sz="1000" spc="-30" dirty="0">
                          <a:solidFill>
                            <a:srgbClr val="000000"/>
                          </a:solidFill>
                          <a:latin typeface="Calibri" panose="02020603050405020304" pitchFamily="2"/>
                        </a:rPr>
                        <a:t>Any payment made by any method (e-Check, Debit Card, Credit Card) via telephone will have an additional fee of $6.95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07"/>
                  </a:ext>
                </a:extLst>
              </a:tr>
              <a:tr h="1522338">
                <a:tc>
                  <a:txBody>
                    <a:bodyPr/>
                    <a:lstStyle/>
                    <a:p>
                      <a:pPr marL="18415" marR="0" indent="0" algn="l">
                        <a:lnSpc>
                          <a:spcPts val="800"/>
                        </a:lnSpc>
                        <a:spcBef>
                          <a:spcPts val="0"/>
                        </a:spcBef>
                        <a:spcAft>
                          <a:spcPts val="8975"/>
                        </a:spcAft>
                      </a:pPr>
                      <a:r>
                        <a:rPr lang="en-US" sz="1000" b="1" spc="0">
                          <a:solidFill>
                            <a:srgbClr val="000000"/>
                          </a:solidFill>
                          <a:latin typeface="Calibri" panose="02020603050405020304" pitchFamily="2"/>
                        </a:rPr>
                        <a:t>Bill Pay </a:t>
                      </a:r>
                    </a:p>
                  </a:txBody>
                  <a:tcPr marL="0" marR="0" marT="0" marB="0">
                    <a:lnL w="8890" cmpd="sng">
                      <a:solidFill>
                        <a:srgbClr val="000000"/>
                      </a:solidFill>
                      <a:prstDash val="solid"/>
                    </a:lnL>
                    <a:lnR w="8890" cmpd="sng">
                      <a:solidFill>
                        <a:srgbClr val="000000"/>
                      </a:solidFill>
                      <a:prstDash val="solid"/>
                    </a:lnR>
                    <a:lnT w="8890" cmpd="sng">
                      <a:noFill/>
                      <a:prstDash val="solid"/>
                    </a:lnT>
                    <a:lnB w="8890" cmpd="sng">
                      <a:solidFill>
                        <a:srgbClr val="000000"/>
                      </a:solidFill>
                      <a:prstDash val="solid"/>
                    </a:lnB>
                  </a:tcPr>
                </a:tc>
                <a:tc>
                  <a:txBody>
                    <a:bodyPr/>
                    <a:lstStyle/>
                    <a:p>
                      <a:pPr marL="68580" marR="365760" indent="0" algn="l">
                        <a:lnSpc>
                          <a:spcPts val="1200"/>
                        </a:lnSpc>
                        <a:spcBef>
                          <a:spcPts val="0"/>
                        </a:spcBef>
                        <a:spcAft>
                          <a:spcPts val="380"/>
                        </a:spcAft>
                      </a:pPr>
                      <a:r>
                        <a:rPr lang="en-US" sz="1100" spc="-20" dirty="0">
                          <a:solidFill>
                            <a:srgbClr val="000000"/>
                          </a:solidFill>
                          <a:latin typeface="Calibri" panose="02020603050405020304" pitchFamily="2"/>
                        </a:rPr>
                        <a:t>Bill Pay is an online banking service that is offered by most banks. Your checking or saving account of your choice will be debited. You may pay your assessments on a one-time occurrence or set up a recurring arrangement. </a:t>
                      </a:r>
                    </a:p>
                  </a:txBody>
                  <a:tcPr marL="0" marR="0" marT="0" marB="0">
                    <a:lnL w="8890" cmpd="sng">
                      <a:solidFill>
                        <a:srgbClr val="000000"/>
                      </a:solidFill>
                      <a:prstDash val="solid"/>
                    </a:lnL>
                    <a:lnR w="8890" cmpd="sng">
                      <a:solidFill>
                        <a:srgbClr val="000000"/>
                      </a:solidFill>
                      <a:prstDash val="solid"/>
                    </a:lnR>
                    <a:lnT w="8890" cmpd="sng">
                      <a:noFill/>
                      <a:prstDash val="solid"/>
                    </a:lnT>
                    <a:lnB w="8890" cmpd="sng">
                      <a:solidFill>
                        <a:srgbClr val="000000"/>
                      </a:solidFill>
                      <a:prstDash val="solid"/>
                    </a:lnB>
                  </a:tcPr>
                </a:tc>
                <a:tc>
                  <a:txBody>
                    <a:bodyPr/>
                    <a:lstStyle/>
                    <a:p>
                      <a:pPr marL="91440" marR="160020" indent="0" algn="l">
                        <a:lnSpc>
                          <a:spcPts val="1200"/>
                        </a:lnSpc>
                        <a:spcBef>
                          <a:spcPts val="0"/>
                        </a:spcBef>
                        <a:spcAft>
                          <a:spcPts val="0"/>
                        </a:spcAft>
                      </a:pPr>
                      <a:r>
                        <a:rPr lang="en-US" sz="1200" spc="0" dirty="0">
                          <a:solidFill>
                            <a:srgbClr val="000000"/>
                          </a:solidFill>
                          <a:latin typeface="Calibri" panose="02020603050405020304" pitchFamily="2"/>
                        </a:rPr>
                        <a:t>Go to your bank’s website and follow instructions or call your bank for assistance. Remember to include your Association Name, your 12-digit account number, and the lockbox address: </a:t>
                      </a:r>
                    </a:p>
                    <a:p>
                      <a:pPr marL="91440" marR="160020" indent="0" algn="l">
                        <a:lnSpc>
                          <a:spcPts val="1200"/>
                        </a:lnSpc>
                        <a:spcBef>
                          <a:spcPts val="0"/>
                        </a:spcBef>
                        <a:spcAft>
                          <a:spcPts val="0"/>
                        </a:spcAft>
                      </a:pPr>
                      <a:r>
                        <a:rPr lang="en-US" sz="1100" b="1" spc="0" dirty="0">
                          <a:solidFill>
                            <a:srgbClr val="000000"/>
                          </a:solidFill>
                          <a:latin typeface="Calibri" panose="02020603050405020304" pitchFamily="2"/>
                        </a:rPr>
                        <a:t>PO Box 30339 Tampa, FL 33630-3339 </a:t>
                      </a:r>
                    </a:p>
                  </a:txBody>
                  <a:tcPr marL="0" marR="0" marT="0" marB="0">
                    <a:lnL w="8890" cmpd="sng">
                      <a:solidFill>
                        <a:srgbClr val="000000"/>
                      </a:solidFill>
                      <a:prstDash val="solid"/>
                    </a:lnL>
                    <a:lnR w="8890" cmpd="sng">
                      <a:solidFill>
                        <a:srgbClr val="000000"/>
                      </a:solidFill>
                      <a:prstDash val="solid"/>
                    </a:lnR>
                    <a:lnT w="8890" cmpd="sng">
                      <a:noFill/>
                      <a:prstDash val="solid"/>
                    </a:lnT>
                    <a:lnB w="8890" cmpd="sng">
                      <a:solidFill>
                        <a:srgbClr val="000000"/>
                      </a:solidFill>
                      <a:prstDash val="solid"/>
                    </a:lnB>
                  </a:tcPr>
                </a:tc>
                <a:tc>
                  <a:txBody>
                    <a:bodyPr/>
                    <a:lstStyle/>
                    <a:p>
                      <a:pPr marL="69850" marR="0" indent="0" algn="l">
                        <a:lnSpc>
                          <a:spcPct val="100000"/>
                        </a:lnSpc>
                        <a:spcBef>
                          <a:spcPts val="0"/>
                        </a:spcBef>
                        <a:spcAft>
                          <a:spcPts val="8855"/>
                        </a:spcAft>
                      </a:pPr>
                      <a:r>
                        <a:rPr lang="en-US" sz="1000" spc="0" dirty="0">
                          <a:solidFill>
                            <a:srgbClr val="000000"/>
                          </a:solidFill>
                          <a:latin typeface="Calibri" panose="02020603050405020304" pitchFamily="2"/>
                        </a:rPr>
                        <a:t>Most banking institutions will provide this service at no charge; cost can vary depending on your provider.</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08"/>
                  </a:ext>
                </a:extLst>
              </a:tr>
              <a:tr h="883464">
                <a:tc>
                  <a:txBody>
                    <a:bodyPr/>
                    <a:lstStyle/>
                    <a:p>
                      <a:pPr marL="18415" marR="0" indent="0" algn="l">
                        <a:lnSpc>
                          <a:spcPts val="800"/>
                        </a:lnSpc>
                        <a:spcBef>
                          <a:spcPts val="0"/>
                        </a:spcBef>
                        <a:spcAft>
                          <a:spcPts val="5305"/>
                        </a:spcAft>
                      </a:pPr>
                      <a:endParaRPr lang="en-US" sz="1000" b="1" spc="0" dirty="0">
                        <a:solidFill>
                          <a:srgbClr val="000000"/>
                        </a:solidFill>
                        <a:latin typeface="Calibri" panose="02020603050405020304" pitchFamily="2"/>
                      </a:endParaRPr>
                    </a:p>
                    <a:p>
                      <a:pPr marL="18415" marR="0" indent="0" algn="l">
                        <a:lnSpc>
                          <a:spcPts val="800"/>
                        </a:lnSpc>
                        <a:spcBef>
                          <a:spcPts val="0"/>
                        </a:spcBef>
                        <a:spcAft>
                          <a:spcPts val="5305"/>
                        </a:spcAft>
                      </a:pPr>
                      <a:r>
                        <a:rPr lang="en-US" sz="1000" b="1" spc="0" dirty="0">
                          <a:solidFill>
                            <a:srgbClr val="000000"/>
                          </a:solidFill>
                          <a:latin typeface="Calibri" panose="02020603050405020304" pitchFamily="2"/>
                        </a:rPr>
                        <a:t>Mail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91440" marR="0" indent="0" algn="l">
                        <a:lnSpc>
                          <a:spcPts val="800"/>
                        </a:lnSpc>
                        <a:spcBef>
                          <a:spcPts val="0"/>
                        </a:spcBef>
                        <a:spcAft>
                          <a:spcPts val="0"/>
                        </a:spcAft>
                      </a:pPr>
                      <a:endParaRPr lang="en-US" sz="1000" spc="0" dirty="0">
                        <a:solidFill>
                          <a:srgbClr val="000000"/>
                        </a:solidFill>
                        <a:latin typeface="Calibri" panose="02020603050405020304" pitchFamily="2"/>
                      </a:endParaRPr>
                    </a:p>
                    <a:p>
                      <a:pPr marL="91440" marR="0" indent="0" algn="l">
                        <a:lnSpc>
                          <a:spcPts val="800"/>
                        </a:lnSpc>
                        <a:spcBef>
                          <a:spcPts val="0"/>
                        </a:spcBef>
                        <a:spcAft>
                          <a:spcPts val="0"/>
                        </a:spcAft>
                      </a:pPr>
                      <a:r>
                        <a:rPr lang="en-US" sz="1000" spc="0" dirty="0">
                          <a:solidFill>
                            <a:srgbClr val="000000"/>
                          </a:solidFill>
                          <a:latin typeface="Calibri" panose="02020603050405020304" pitchFamily="2"/>
                        </a:rPr>
                        <a:t>ClickPay has a lockbox collection </a:t>
                      </a:r>
                    </a:p>
                    <a:p>
                      <a:pPr marL="91440" marR="0" indent="0" algn="l">
                        <a:lnSpc>
                          <a:spcPts val="1000"/>
                        </a:lnSpc>
                        <a:spcBef>
                          <a:spcPts val="210"/>
                        </a:spcBef>
                        <a:spcAft>
                          <a:spcPts val="0"/>
                        </a:spcAft>
                      </a:pPr>
                      <a:r>
                        <a:rPr lang="en-US" sz="1000" spc="0" dirty="0">
                          <a:solidFill>
                            <a:srgbClr val="000000"/>
                          </a:solidFill>
                          <a:latin typeface="Calibri" panose="02020603050405020304" pitchFamily="2"/>
                        </a:rPr>
                        <a:t>point for FirstService Residential </a:t>
                      </a:r>
                    </a:p>
                    <a:p>
                      <a:pPr marL="91440" marR="0" indent="0" algn="l">
                        <a:lnSpc>
                          <a:spcPts val="1000"/>
                        </a:lnSpc>
                        <a:spcBef>
                          <a:spcPts val="165"/>
                        </a:spcBef>
                        <a:spcAft>
                          <a:spcPts val="0"/>
                        </a:spcAft>
                      </a:pPr>
                      <a:r>
                        <a:rPr lang="en-US" sz="1000" spc="0" dirty="0">
                          <a:solidFill>
                            <a:srgbClr val="000000"/>
                          </a:solidFill>
                          <a:latin typeface="Calibri" panose="02020603050405020304" pitchFamily="2"/>
                        </a:rPr>
                        <a:t>Arizona: </a:t>
                      </a:r>
                    </a:p>
                    <a:p>
                      <a:pPr marL="411480" marR="0" indent="0" algn="l">
                        <a:lnSpc>
                          <a:spcPts val="900"/>
                        </a:lnSpc>
                        <a:spcBef>
                          <a:spcPts val="235"/>
                        </a:spcBef>
                        <a:spcAft>
                          <a:spcPts val="0"/>
                        </a:spcAft>
                      </a:pPr>
                      <a:r>
                        <a:rPr lang="en-US" sz="1000" b="1" spc="0" dirty="0">
                          <a:solidFill>
                            <a:srgbClr val="000000"/>
                          </a:solidFill>
                          <a:latin typeface="Calibri" panose="02020603050405020304" pitchFamily="2"/>
                        </a:rPr>
                        <a:t>PO Box 30339 </a:t>
                      </a:r>
                    </a:p>
                    <a:p>
                      <a:pPr marL="411480" marR="0" indent="0" algn="l">
                        <a:lnSpc>
                          <a:spcPts val="900"/>
                        </a:lnSpc>
                        <a:spcBef>
                          <a:spcPts val="190"/>
                        </a:spcBef>
                        <a:spcAft>
                          <a:spcPts val="645"/>
                        </a:spcAft>
                      </a:pPr>
                      <a:r>
                        <a:rPr lang="en-US" sz="1000" b="1" spc="0" dirty="0">
                          <a:solidFill>
                            <a:srgbClr val="000000"/>
                          </a:solidFill>
                          <a:latin typeface="Calibri" panose="02020603050405020304" pitchFamily="2"/>
                        </a:rPr>
                        <a:t>Tampa, FL 33630-3339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45720" marR="0" indent="0" algn="l">
                        <a:lnSpc>
                          <a:spcPts val="800"/>
                        </a:lnSpc>
                        <a:spcBef>
                          <a:spcPts val="0"/>
                        </a:spcBef>
                        <a:spcAft>
                          <a:spcPts val="0"/>
                        </a:spcAft>
                      </a:pPr>
                      <a:endParaRPr lang="en-US" sz="1000" spc="0" dirty="0">
                        <a:solidFill>
                          <a:srgbClr val="000000"/>
                        </a:solidFill>
                        <a:latin typeface="Calibri" panose="02020603050405020304" pitchFamily="2"/>
                      </a:endParaRPr>
                    </a:p>
                    <a:p>
                      <a:pPr marL="45720" marR="0" indent="0" algn="l">
                        <a:lnSpc>
                          <a:spcPts val="800"/>
                        </a:lnSpc>
                        <a:spcBef>
                          <a:spcPts val="0"/>
                        </a:spcBef>
                        <a:spcAft>
                          <a:spcPts val="0"/>
                        </a:spcAft>
                      </a:pPr>
                      <a:endParaRPr lang="en-US" sz="1000" spc="0" dirty="0">
                        <a:solidFill>
                          <a:srgbClr val="000000"/>
                        </a:solidFill>
                        <a:latin typeface="Calibri" panose="02020603050405020304" pitchFamily="2"/>
                      </a:endParaRPr>
                    </a:p>
                    <a:p>
                      <a:pPr marL="45720" marR="0" indent="0" algn="l">
                        <a:lnSpc>
                          <a:spcPts val="800"/>
                        </a:lnSpc>
                        <a:spcBef>
                          <a:spcPts val="0"/>
                        </a:spcBef>
                        <a:spcAft>
                          <a:spcPts val="0"/>
                        </a:spcAft>
                      </a:pPr>
                      <a:r>
                        <a:rPr lang="en-US" sz="1000" spc="0" dirty="0">
                          <a:solidFill>
                            <a:srgbClr val="000000"/>
                          </a:solidFill>
                          <a:latin typeface="Calibri" panose="02020603050405020304" pitchFamily="2"/>
                        </a:rPr>
                        <a:t>Nothing Required. Just tear off the </a:t>
                      </a:r>
                    </a:p>
                    <a:p>
                      <a:pPr marL="91440" marR="251460" indent="0" algn="l">
                        <a:lnSpc>
                          <a:spcPts val="1200"/>
                        </a:lnSpc>
                        <a:spcBef>
                          <a:spcPts val="0"/>
                        </a:spcBef>
                        <a:spcAft>
                          <a:spcPts val="2905"/>
                        </a:spcAft>
                      </a:pPr>
                      <a:r>
                        <a:rPr lang="en-US" sz="1000" spc="-15" dirty="0">
                          <a:solidFill>
                            <a:srgbClr val="000000"/>
                          </a:solidFill>
                          <a:latin typeface="Calibri" panose="02020603050405020304" pitchFamily="2"/>
                        </a:rPr>
                        <a:t>remittance portion of the monthly statement and mail.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69850" marR="0" indent="0" algn="l">
                        <a:lnSpc>
                          <a:spcPts val="900"/>
                        </a:lnSpc>
                        <a:spcBef>
                          <a:spcPts val="0"/>
                        </a:spcBef>
                        <a:spcAft>
                          <a:spcPts val="5180"/>
                        </a:spcAft>
                      </a:pPr>
                      <a:r>
                        <a:rPr lang="en-US" sz="1000" spc="0" dirty="0">
                          <a:solidFill>
                            <a:srgbClr val="000000"/>
                          </a:solidFill>
                          <a:latin typeface="Calibri" panose="02020603050405020304" pitchFamily="2"/>
                        </a:rPr>
                        <a:t>Stamp /Postage</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09"/>
                  </a:ext>
                </a:extLst>
              </a:tr>
              <a:tr h="1625835">
                <a:tc>
                  <a:txBody>
                    <a:bodyPr/>
                    <a:lstStyle/>
                    <a:p>
                      <a:pPr marL="0" marR="0" indent="0" algn="l">
                        <a:lnSpc>
                          <a:spcPct val="100000"/>
                        </a:lnSpc>
                        <a:spcBef>
                          <a:spcPts val="0"/>
                        </a:spcBef>
                        <a:spcAft>
                          <a:spcPts val="0"/>
                        </a:spcAft>
                      </a:pPr>
                      <a:r>
                        <a:rPr lang="en-US" sz="100" dirty="0">
                          <a:solidFill>
                            <a:srgbClr val="000000"/>
                          </a:solidFill>
                          <a:latin typeface="Calibri" panose="02020603050405020304" pitchFamily="2"/>
                        </a:rPr>
                        <a:t>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0" marR="0" indent="0" algn="l">
                        <a:lnSpc>
                          <a:spcPct val="100000"/>
                        </a:lnSpc>
                        <a:spcBef>
                          <a:spcPts val="0"/>
                        </a:spcBef>
                        <a:spcAft>
                          <a:spcPts val="0"/>
                        </a:spcAft>
                      </a:pPr>
                      <a:r>
                        <a:rPr lang="en-US" sz="100" dirty="0">
                          <a:solidFill>
                            <a:srgbClr val="000000"/>
                          </a:solidFill>
                          <a:latin typeface="Calibri" panose="02020603050405020304" pitchFamily="2"/>
                        </a:rPr>
                        <a:t>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0" marR="0" indent="0" algn="l">
                        <a:lnSpc>
                          <a:spcPct val="100000"/>
                        </a:lnSpc>
                        <a:spcBef>
                          <a:spcPts val="0"/>
                        </a:spcBef>
                        <a:spcAft>
                          <a:spcPts val="0"/>
                        </a:spcAft>
                      </a:pPr>
                      <a:r>
                        <a:rPr lang="en-US" sz="100" dirty="0">
                          <a:solidFill>
                            <a:srgbClr val="000000"/>
                          </a:solidFill>
                          <a:latin typeface="Calibri" panose="02020603050405020304" pitchFamily="2"/>
                        </a:rPr>
                        <a:t>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0" marR="0" indent="0" algn="l">
                        <a:lnSpc>
                          <a:spcPct val="100000"/>
                        </a:lnSpc>
                        <a:spcBef>
                          <a:spcPts val="0"/>
                        </a:spcBef>
                        <a:spcAft>
                          <a:spcPts val="0"/>
                        </a:spcAft>
                      </a:pPr>
                      <a:r>
                        <a:rPr lang="en-US" sz="100" dirty="0">
                          <a:solidFill>
                            <a:srgbClr val="000000"/>
                          </a:solidFill>
                          <a:latin typeface="Calibri" panose="02020603050405020304" pitchFamily="2"/>
                        </a:rPr>
                        <a:t>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10"/>
                  </a:ext>
                </a:extLst>
              </a:tr>
            </a:tbl>
          </a:graphicData>
        </a:graphic>
      </p:graphicFrame>
      <p:pic>
        <p:nvPicPr>
          <p:cNvPr id="18" name="Picture 17">
            <a:extLst>
              <a:ext uri="{FF2B5EF4-FFF2-40B4-BE49-F238E27FC236}">
                <a16:creationId xmlns:a16="http://schemas.microsoft.com/office/drawing/2014/main" id="{584DC49B-DACE-41AC-179B-8961B641F9B8}"/>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520701" y="8013701"/>
            <a:ext cx="6632568" cy="15769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9776BF40-86F7-3650-E903-1177586287B9}"/>
              </a:ext>
            </a:extLst>
          </p:cNvPr>
          <p:cNvSpPr txBox="1"/>
          <p:nvPr/>
        </p:nvSpPr>
        <p:spPr>
          <a:xfrm>
            <a:off x="7362218" y="9633835"/>
            <a:ext cx="458389"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697687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20699" y="-35079"/>
            <a:ext cx="6677025" cy="10093479"/>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41351" y="9618046"/>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graphicFrame>
        <p:nvGraphicFramePr>
          <p:cNvPr id="7" name="Table 6">
            <a:extLst>
              <a:ext uri="{FF2B5EF4-FFF2-40B4-BE49-F238E27FC236}">
                <a16:creationId xmlns:a16="http://schemas.microsoft.com/office/drawing/2014/main" id="{DC60A3D4-4E64-683A-0075-28297B3CB32A}"/>
              </a:ext>
            </a:extLst>
          </p:cNvPr>
          <p:cNvGraphicFramePr>
            <a:graphicFrameLocks noGrp="1"/>
          </p:cNvGraphicFramePr>
          <p:nvPr>
            <p:extLst>
              <p:ext uri="{D42A27DB-BD31-4B8C-83A1-F6EECF244321}">
                <p14:modId xmlns:p14="http://schemas.microsoft.com/office/powerpoint/2010/main" val="3123742892"/>
              </p:ext>
            </p:extLst>
          </p:nvPr>
        </p:nvGraphicFramePr>
        <p:xfrm>
          <a:off x="574675" y="224790"/>
          <a:ext cx="7137400" cy="1236980"/>
        </p:xfrm>
        <a:graphic>
          <a:graphicData uri="http://schemas.openxmlformats.org/drawingml/2006/table">
            <a:tbl>
              <a:tblPr/>
              <a:tblGrid>
                <a:gridCol w="1407795">
                  <a:extLst>
                    <a:ext uri="{9D8B030D-6E8A-4147-A177-3AD203B41FA5}">
                      <a16:colId xmlns:a16="http://schemas.microsoft.com/office/drawing/2014/main" val="20000"/>
                    </a:ext>
                  </a:extLst>
                </a:gridCol>
                <a:gridCol w="5729605">
                  <a:extLst>
                    <a:ext uri="{9D8B030D-6E8A-4147-A177-3AD203B41FA5}">
                      <a16:colId xmlns:a16="http://schemas.microsoft.com/office/drawing/2014/main" val="20001"/>
                    </a:ext>
                  </a:extLst>
                </a:gridCol>
              </a:tblGrid>
              <a:tr h="962660">
                <a:tc>
                  <a:txBody>
                    <a:bodyPr/>
                    <a:lstStyle/>
                    <a:p>
                      <a:endParaRPr dirty="0"/>
                    </a:p>
                  </a:txBody>
                  <a:tcPr marL="0" marR="0" marT="0" marB="0">
                    <a:lnL w="0" cmpd="sng">
                      <a:noFill/>
                      <a:prstDash val="solid"/>
                    </a:lnL>
                    <a:lnR w="0" cmpd="sng">
                      <a:noFill/>
                      <a:prstDash val="solid"/>
                    </a:lnR>
                    <a:lnT w="0" cmpd="sng">
                      <a:noFill/>
                      <a:prstDash val="solid"/>
                    </a:lnT>
                    <a:lnB w="0" cmpd="sng">
                      <a:noFill/>
                      <a:prstDash val="solid"/>
                    </a:lnB>
                    <a:solidFill>
                      <a:srgbClr val="FDFDFD"/>
                    </a:solidFill>
                  </a:tcPr>
                </a:tc>
                <a:tc rowSpan="2">
                  <a:txBody>
                    <a:bodyPr/>
                    <a:lstStyle/>
                    <a:p>
                      <a:pPr marL="228600" marR="0" indent="0" algn="l">
                        <a:lnSpc>
                          <a:spcPts val="2500"/>
                        </a:lnSpc>
                        <a:spcBef>
                          <a:spcPts val="0"/>
                        </a:spcBef>
                        <a:spcAft>
                          <a:spcPts val="0"/>
                        </a:spcAft>
                      </a:pPr>
                      <a:r>
                        <a:rPr lang="en-US" sz="2150" i="1" spc="0" dirty="0">
                          <a:solidFill>
                            <a:srgbClr val="414042"/>
                          </a:solidFill>
                          <a:latin typeface="Arial" panose="02020603050405020304" pitchFamily="2"/>
                        </a:rPr>
                        <a:t>Manage &amp; Pay Your </a:t>
                      </a:r>
                    </a:p>
                    <a:p>
                      <a:pPr marL="228600" marR="0" indent="0" algn="l">
                        <a:lnSpc>
                          <a:spcPts val="2500"/>
                        </a:lnSpc>
                        <a:spcBef>
                          <a:spcPts val="155"/>
                        </a:spcBef>
                        <a:spcAft>
                          <a:spcPts val="0"/>
                        </a:spcAft>
                      </a:pPr>
                      <a:r>
                        <a:rPr lang="en-US" sz="2150" i="1" spc="0" dirty="0">
                          <a:solidFill>
                            <a:srgbClr val="414042"/>
                          </a:solidFill>
                          <a:latin typeface="Arial" panose="02020603050405020304" pitchFamily="2"/>
                        </a:rPr>
                        <a:t>Charges &amp; Assessments Online </a:t>
                      </a:r>
                    </a:p>
                    <a:p>
                      <a:pPr marL="228600" marR="480060" indent="0" algn="l">
                        <a:lnSpc>
                          <a:spcPts val="1300"/>
                        </a:lnSpc>
                        <a:spcBef>
                          <a:spcPts val="180"/>
                        </a:spcBef>
                        <a:spcAft>
                          <a:spcPts val="0"/>
                        </a:spcAft>
                      </a:pPr>
                      <a:r>
                        <a:rPr lang="en-US" sz="1050" i="1" spc="-5" dirty="0">
                          <a:solidFill>
                            <a:srgbClr val="414042"/>
                          </a:solidFill>
                          <a:latin typeface="Arial" panose="02020603050405020304" pitchFamily="2"/>
                        </a:rPr>
                        <a:t>W</a:t>
                      </a:r>
                      <a:r>
                        <a:rPr lang="en-US" sz="1100" i="1" spc="-5" dirty="0">
                          <a:solidFill>
                            <a:srgbClr val="414042"/>
                          </a:solidFill>
                          <a:latin typeface="Arial" panose="02020603050405020304" pitchFamily="2"/>
                        </a:rPr>
                        <a:t>e </a:t>
                      </a:r>
                      <a:r>
                        <a:rPr lang="en-US" sz="1050" i="1" spc="-5" dirty="0">
                          <a:solidFill>
                            <a:srgbClr val="414042"/>
                          </a:solidFill>
                          <a:latin typeface="Arial" panose="02020603050405020304" pitchFamily="2"/>
                        </a:rPr>
                        <a:t>p</a:t>
                      </a:r>
                      <a:r>
                        <a:rPr lang="en-US" sz="1100" i="1" spc="-5" dirty="0">
                          <a:solidFill>
                            <a:srgbClr val="414042"/>
                          </a:solidFill>
                          <a:latin typeface="Arial" panose="02020603050405020304" pitchFamily="2"/>
                        </a:rPr>
                        <a:t>ro</a:t>
                      </a:r>
                      <a:r>
                        <a:rPr lang="en-US" sz="1050" i="1" spc="-5" dirty="0">
                          <a:solidFill>
                            <a:srgbClr val="414042"/>
                          </a:solidFill>
                          <a:latin typeface="Arial" panose="02020603050405020304" pitchFamily="2"/>
                        </a:rPr>
                        <a:t>v</a:t>
                      </a:r>
                      <a:r>
                        <a:rPr lang="en-US" sz="1100" i="1" spc="-5" dirty="0">
                          <a:solidFill>
                            <a:srgbClr val="414042"/>
                          </a:solidFill>
                          <a:latin typeface="Arial" panose="02020603050405020304" pitchFamily="2"/>
                        </a:rPr>
                        <a:t>ide a con</a:t>
                      </a:r>
                      <a:r>
                        <a:rPr lang="en-US" sz="1050" i="1" spc="-5" dirty="0">
                          <a:solidFill>
                            <a:srgbClr val="414042"/>
                          </a:solidFill>
                          <a:latin typeface="Arial" panose="02020603050405020304" pitchFamily="2"/>
                        </a:rPr>
                        <a:t>v</a:t>
                      </a:r>
                      <a:r>
                        <a:rPr lang="en-US" sz="1100" i="1" spc="-5" dirty="0">
                          <a:solidFill>
                            <a:srgbClr val="414042"/>
                          </a:solidFill>
                          <a:latin typeface="Arial" panose="02020603050405020304" pitchFamily="2"/>
                        </a:rPr>
                        <a:t>enient and secure </a:t>
                      </a:r>
                      <a:r>
                        <a:rPr lang="en-US" sz="1050" i="1" spc="-5" dirty="0">
                          <a:solidFill>
                            <a:srgbClr val="414042"/>
                          </a:solidFill>
                          <a:latin typeface="Arial" panose="02020603050405020304" pitchFamily="2"/>
                        </a:rPr>
                        <a:t>w</a:t>
                      </a:r>
                      <a:r>
                        <a:rPr lang="en-US" sz="1100" i="1" spc="-5" dirty="0">
                          <a:solidFill>
                            <a:srgbClr val="414042"/>
                          </a:solidFill>
                          <a:latin typeface="Arial" panose="02020603050405020304" pitchFamily="2"/>
                        </a:rPr>
                        <a:t>ay </a:t>
                      </a:r>
                      <a:r>
                        <a:rPr lang="en-US" sz="1050" i="1" spc="-5" dirty="0">
                          <a:solidFill>
                            <a:srgbClr val="414042"/>
                          </a:solidFill>
                          <a:latin typeface="Arial" panose="02020603050405020304" pitchFamily="2"/>
                        </a:rPr>
                        <a:t>f</a:t>
                      </a:r>
                      <a:r>
                        <a:rPr lang="en-US" sz="1100" i="1" spc="-5" dirty="0">
                          <a:solidFill>
                            <a:srgbClr val="414042"/>
                          </a:solidFill>
                          <a:latin typeface="Arial" panose="02020603050405020304" pitchFamily="2"/>
                        </a:rPr>
                        <a:t>or you to mana</a:t>
                      </a:r>
                      <a:r>
                        <a:rPr lang="en-US" sz="1050" i="1" spc="-5" dirty="0">
                          <a:solidFill>
                            <a:srgbClr val="414042"/>
                          </a:solidFill>
                          <a:latin typeface="Arial" panose="02020603050405020304" pitchFamily="2"/>
                        </a:rPr>
                        <a:t>g</a:t>
                      </a:r>
                      <a:r>
                        <a:rPr lang="en-US" sz="1100" i="1" spc="-5" dirty="0">
                          <a:solidFill>
                            <a:srgbClr val="414042"/>
                          </a:solidFill>
                          <a:latin typeface="Arial" panose="02020603050405020304" pitchFamily="2"/>
                        </a:rPr>
                        <a:t>e and ma</a:t>
                      </a:r>
                      <a:r>
                        <a:rPr lang="en-US" sz="1050" i="1" spc="-5" dirty="0">
                          <a:solidFill>
                            <a:srgbClr val="414042"/>
                          </a:solidFill>
                          <a:latin typeface="Arial" panose="02020603050405020304" pitchFamily="2"/>
                        </a:rPr>
                        <a:t>k</a:t>
                      </a:r>
                      <a:r>
                        <a:rPr lang="en-US" sz="1100" i="1" spc="-5" dirty="0">
                          <a:solidFill>
                            <a:srgbClr val="414042"/>
                          </a:solidFill>
                          <a:latin typeface="Arial" panose="02020603050405020304" pitchFamily="2"/>
                        </a:rPr>
                        <a:t>e </a:t>
                      </a:r>
                      <a:r>
                        <a:rPr lang="en-US" sz="1050" i="1" spc="-5" dirty="0">
                          <a:solidFill>
                            <a:srgbClr val="414042"/>
                          </a:solidFill>
                          <a:latin typeface="Arial" panose="02020603050405020304" pitchFamily="2"/>
                        </a:rPr>
                        <a:t>p</a:t>
                      </a:r>
                      <a:r>
                        <a:rPr lang="en-US" sz="1100" i="1" spc="-5" dirty="0">
                          <a:solidFill>
                            <a:srgbClr val="414042"/>
                          </a:solidFill>
                          <a:latin typeface="Arial" panose="02020603050405020304" pitchFamily="2"/>
                        </a:rPr>
                        <a:t>ayments online throu</a:t>
                      </a:r>
                      <a:r>
                        <a:rPr lang="en-US" sz="1050" i="1" spc="-5" dirty="0">
                          <a:solidFill>
                            <a:srgbClr val="414042"/>
                          </a:solidFill>
                          <a:latin typeface="Arial" panose="02020603050405020304" pitchFamily="2"/>
                        </a:rPr>
                        <a:t>g</a:t>
                      </a:r>
                      <a:r>
                        <a:rPr lang="en-US" sz="1100" i="1" spc="-5" dirty="0">
                          <a:solidFill>
                            <a:srgbClr val="414042"/>
                          </a:solidFill>
                          <a:latin typeface="Arial" panose="02020603050405020304" pitchFamily="2"/>
                        </a:rPr>
                        <a:t>h</a:t>
                      </a:r>
                      <a:r>
                        <a:rPr lang="en-US" sz="1050" i="1" spc="-5" dirty="0">
                          <a:solidFill>
                            <a:srgbClr val="2F6B3B"/>
                          </a:solidFill>
                          <a:latin typeface="Arial" panose="02020603050405020304" pitchFamily="2"/>
                        </a:rPr>
                        <a:t> Cl</a:t>
                      </a:r>
                      <a:r>
                        <a:rPr lang="en-US" sz="1100" i="1" spc="-5" dirty="0">
                          <a:solidFill>
                            <a:srgbClr val="2F6B3B"/>
                          </a:solidFill>
                          <a:latin typeface="Arial" panose="02020603050405020304" pitchFamily="2"/>
                        </a:rPr>
                        <a:t>i</a:t>
                      </a:r>
                      <a:r>
                        <a:rPr lang="en-US" sz="1050" i="1" spc="-5" dirty="0">
                          <a:solidFill>
                            <a:srgbClr val="2F6B3B"/>
                          </a:solidFill>
                          <a:latin typeface="Arial" panose="02020603050405020304" pitchFamily="2"/>
                        </a:rPr>
                        <a:t>ckPay.</a:t>
                      </a:r>
                      <a:r>
                        <a:rPr lang="en-US" sz="1050" i="1" spc="-5" dirty="0">
                          <a:solidFill>
                            <a:srgbClr val="414042"/>
                          </a:solidFill>
                          <a:latin typeface="Arial" panose="02020603050405020304" pitchFamily="2"/>
                        </a:rPr>
                        <a:t> G</a:t>
                      </a:r>
                      <a:r>
                        <a:rPr lang="en-US" sz="1100" i="1" spc="-5" dirty="0">
                          <a:solidFill>
                            <a:srgbClr val="414042"/>
                          </a:solidFill>
                          <a:latin typeface="Arial" panose="02020603050405020304" pitchFamily="2"/>
                        </a:rPr>
                        <a:t>et started </a:t>
                      </a:r>
                      <a:r>
                        <a:rPr lang="en-US" sz="1050" i="1" spc="-5" dirty="0">
                          <a:solidFill>
                            <a:srgbClr val="414042"/>
                          </a:solidFill>
                          <a:latin typeface="Arial" panose="02020603050405020304" pitchFamily="2"/>
                        </a:rPr>
                        <a:t>b</a:t>
                      </a:r>
                      <a:r>
                        <a:rPr lang="en-US" sz="1100" i="1" spc="-5" dirty="0">
                          <a:solidFill>
                            <a:srgbClr val="414042"/>
                          </a:solidFill>
                          <a:latin typeface="Arial" panose="02020603050405020304" pitchFamily="2"/>
                        </a:rPr>
                        <a:t>y </a:t>
                      </a:r>
                      <a:r>
                        <a:rPr lang="en-US" sz="1050" i="1" spc="-5" dirty="0">
                          <a:solidFill>
                            <a:srgbClr val="414042"/>
                          </a:solidFill>
                          <a:latin typeface="Arial" panose="02020603050405020304" pitchFamily="2"/>
                        </a:rPr>
                        <a:t>f</a:t>
                      </a:r>
                      <a:r>
                        <a:rPr lang="en-US" sz="1100" i="1" spc="-5" dirty="0">
                          <a:solidFill>
                            <a:srgbClr val="414042"/>
                          </a:solidFill>
                          <a:latin typeface="Arial" panose="02020603050405020304" pitchFamily="2"/>
                        </a:rPr>
                        <a:t>ollo</a:t>
                      </a:r>
                      <a:r>
                        <a:rPr lang="en-US" sz="1050" i="1" spc="-5" dirty="0">
                          <a:solidFill>
                            <a:srgbClr val="414042"/>
                          </a:solidFill>
                          <a:latin typeface="Arial" panose="02020603050405020304" pitchFamily="2"/>
                        </a:rPr>
                        <a:t>w</a:t>
                      </a:r>
                      <a:r>
                        <a:rPr lang="en-US" sz="1100" i="1" spc="-5" dirty="0">
                          <a:solidFill>
                            <a:srgbClr val="414042"/>
                          </a:solidFill>
                          <a:latin typeface="Arial" panose="02020603050405020304" pitchFamily="2"/>
                        </a:rPr>
                        <a:t>in</a:t>
                      </a:r>
                      <a:r>
                        <a:rPr lang="en-US" sz="1050" i="1" spc="-5" dirty="0">
                          <a:solidFill>
                            <a:srgbClr val="414042"/>
                          </a:solidFill>
                          <a:latin typeface="Arial" panose="02020603050405020304" pitchFamily="2"/>
                        </a:rPr>
                        <a:t>g </a:t>
                      </a:r>
                      <a:r>
                        <a:rPr lang="en-US" sz="1100" i="1" spc="-5" dirty="0">
                          <a:solidFill>
                            <a:srgbClr val="414042"/>
                          </a:solidFill>
                          <a:latin typeface="Arial" panose="02020603050405020304" pitchFamily="2"/>
                        </a:rPr>
                        <a:t>the instructions listed </a:t>
                      </a:r>
                      <a:r>
                        <a:rPr lang="en-US" sz="1050" i="1" spc="-5" dirty="0">
                          <a:solidFill>
                            <a:srgbClr val="414042"/>
                          </a:solidFill>
                          <a:latin typeface="Arial" panose="02020603050405020304" pitchFamily="2"/>
                        </a:rPr>
                        <a:t>b</a:t>
                      </a:r>
                      <a:r>
                        <a:rPr lang="en-US" sz="1100" i="1" spc="-5" dirty="0">
                          <a:solidFill>
                            <a:srgbClr val="414042"/>
                          </a:solidFill>
                          <a:latin typeface="Arial" panose="02020603050405020304" pitchFamily="2"/>
                        </a:rPr>
                        <a:t>elo</a:t>
                      </a:r>
                      <a:r>
                        <a:rPr lang="en-US" sz="1050" i="1" spc="-5" dirty="0">
                          <a:solidFill>
                            <a:srgbClr val="414042"/>
                          </a:solidFill>
                          <a:latin typeface="Arial" panose="02020603050405020304" pitchFamily="2"/>
                        </a:rPr>
                        <a:t>w. </a:t>
                      </a: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r h="97790">
                <a:tc>
                  <a:txBody>
                    <a:bodyPr/>
                    <a:lstStyle/>
                    <a:p>
                      <a:endParaRPr dirty="0"/>
                    </a:p>
                  </a:txBody>
                  <a:tcPr marL="0" marR="0" marT="0" marB="0">
                    <a:lnL w="0" cmpd="sng">
                      <a:noFill/>
                      <a:prstDash val="solid"/>
                    </a:lnL>
                    <a:lnR w="0" cmpd="sng">
                      <a:noFill/>
                      <a:prstDash val="solid"/>
                    </a:lnR>
                    <a:lnT w="0" cmpd="sng">
                      <a:noFill/>
                      <a:prstDash val="solid"/>
                    </a:lnT>
                    <a:lnB w="0" cmpd="sng">
                      <a:noFill/>
                      <a:prstDash val="solid"/>
                    </a:lnB>
                  </a:tcPr>
                </a:tc>
                <a:tc vMerge="1">
                  <a:txBody>
                    <a:bodyPr/>
                    <a:lstStyle/>
                    <a:p>
                      <a:endParaRP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1"/>
                  </a:ext>
                </a:extLst>
              </a:tr>
            </a:tbl>
          </a:graphicData>
        </a:graphic>
      </p:graphicFrame>
      <p:pic>
        <p:nvPicPr>
          <p:cNvPr id="11" name="Picture 10" descr="A picture containing design, font, logo, text&#10;&#10;Description automatically generated">
            <a:extLst>
              <a:ext uri="{FF2B5EF4-FFF2-40B4-BE49-F238E27FC236}">
                <a16:creationId xmlns:a16="http://schemas.microsoft.com/office/drawing/2014/main" id="{3306F136-D180-C38D-E025-B167A1420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1" y="-18732"/>
            <a:ext cx="1562100" cy="1480502"/>
          </a:xfrm>
          <a:prstGeom prst="rect">
            <a:avLst/>
          </a:prstGeom>
        </p:spPr>
      </p:pic>
      <p:pic>
        <p:nvPicPr>
          <p:cNvPr id="21" name="Picture 20">
            <a:extLst>
              <a:ext uri="{FF2B5EF4-FFF2-40B4-BE49-F238E27FC236}">
                <a16:creationId xmlns:a16="http://schemas.microsoft.com/office/drawing/2014/main" id="{6305A090-BBF9-FB3A-BB36-B9E2B07DC075}"/>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915934" y="1866554"/>
            <a:ext cx="1021396" cy="6439246"/>
          </a:xfrm>
          <a:prstGeom prst="rect">
            <a:avLst/>
          </a:prstGeom>
          <a:ln>
            <a:noFill/>
          </a:ln>
          <a:effectLst>
            <a:softEdge rad="112500"/>
          </a:effectLst>
        </p:spPr>
      </p:pic>
      <p:sp>
        <p:nvSpPr>
          <p:cNvPr id="22" name="Text Placeholder 11">
            <a:extLst>
              <a:ext uri="{FF2B5EF4-FFF2-40B4-BE49-F238E27FC236}">
                <a16:creationId xmlns:a16="http://schemas.microsoft.com/office/drawing/2014/main" id="{3BED054F-ADFA-29DA-8C40-69891A2AF33F}"/>
              </a:ext>
            </a:extLst>
          </p:cNvPr>
          <p:cNvSpPr txBox="1">
            <a:spLocks/>
          </p:cNvSpPr>
          <p:nvPr/>
        </p:nvSpPr>
        <p:spPr>
          <a:xfrm>
            <a:off x="2082801" y="1866554"/>
            <a:ext cx="3298190" cy="615950"/>
          </a:xfrm>
          <a:prstGeom prst="rect">
            <a:avLst/>
          </a:prstGeom>
          <a:noFill/>
          <a:ln w="0" cmpd="sng">
            <a:noFill/>
            <a:prstDash val="solid"/>
          </a:ln>
        </p:spPr>
        <p:txBody>
          <a:bodyPr vert="horz" lIns="0" tIns="17780" rIns="0" bIns="0" anchor="t"/>
          <a:lstStyle/>
          <a:p>
            <a:pPr algn="l">
              <a:lnSpc>
                <a:spcPts val="1700"/>
              </a:lnSpc>
            </a:pPr>
            <a:r>
              <a:rPr lang="en-US" sz="1500" i="1" spc="65" dirty="0">
                <a:solidFill>
                  <a:srgbClr val="414042"/>
                </a:solidFill>
                <a:latin typeface="Arial" panose="02020603050405020304" pitchFamily="2"/>
              </a:rPr>
              <a:t>Creating Your Profile </a:t>
            </a:r>
          </a:p>
          <a:p>
            <a:pPr marR="502920" algn="l">
              <a:lnSpc>
                <a:spcPts val="1300"/>
              </a:lnSpc>
              <a:spcBef>
                <a:spcPts val="340"/>
              </a:spcBef>
            </a:pPr>
            <a:r>
              <a:rPr lang="en-US" sz="1100" i="1" dirty="0">
                <a:solidFill>
                  <a:srgbClr val="414042"/>
                </a:solidFill>
                <a:latin typeface="Arial" panose="02020603050405020304" pitchFamily="2"/>
              </a:rPr>
              <a:t>Visit </a:t>
            </a:r>
            <a:r>
              <a:rPr lang="en-US" sz="1150" i="1" u="sng" dirty="0">
                <a:solidFill>
                  <a:srgbClr val="0000FF"/>
                </a:solidFill>
                <a:latin typeface="Arial" panose="02020603050405020304" pitchFamily="2"/>
              </a:rPr>
              <a:t>log</a:t>
            </a:r>
            <a:r>
              <a:rPr lang="en-US" sz="1100" i="1" u="sng" dirty="0">
                <a:solidFill>
                  <a:srgbClr val="0000FF"/>
                </a:solidFill>
                <a:latin typeface="Arial" panose="02020603050405020304" pitchFamily="2"/>
              </a:rPr>
              <a:t>in</a:t>
            </a:r>
            <a:r>
              <a:rPr lang="en-US" sz="1150" i="1" u="sng" dirty="0">
                <a:solidFill>
                  <a:srgbClr val="0000FF"/>
                </a:solidFill>
                <a:latin typeface="Arial" panose="02020603050405020304" pitchFamily="2"/>
              </a:rPr>
              <a:t>.clickpav.com/</a:t>
            </a:r>
            <a:r>
              <a:rPr lang="en-US" sz="1150" i="1" u="sng" dirty="0" err="1">
                <a:solidFill>
                  <a:srgbClr val="0000FF"/>
                </a:solidFill>
                <a:latin typeface="Arial" panose="02020603050405020304" pitchFamily="2"/>
              </a:rPr>
              <a:t>firstservice</a:t>
            </a:r>
            <a:r>
              <a:rPr lang="en-US" sz="1050" i="1" u="sng" dirty="0">
                <a:solidFill>
                  <a:srgbClr val="0000FF"/>
                </a:solidFill>
                <a:latin typeface="Arial" panose="02020603050405020304" pitchFamily="2"/>
              </a:rPr>
              <a:t>,</a:t>
            </a:r>
            <a:r>
              <a:rPr lang="en-US" sz="1100" i="1" dirty="0">
                <a:solidFill>
                  <a:srgbClr val="414042"/>
                </a:solidFill>
                <a:latin typeface="Arial" panose="02020603050405020304" pitchFamily="2"/>
              </a:rPr>
              <a:t> clic</a:t>
            </a:r>
            <a:r>
              <a:rPr lang="en-US" sz="1050" i="1" dirty="0">
                <a:solidFill>
                  <a:srgbClr val="414042"/>
                </a:solidFill>
                <a:latin typeface="Arial" panose="02020603050405020304" pitchFamily="2"/>
              </a:rPr>
              <a:t>k R</a:t>
            </a:r>
            <a:r>
              <a:rPr lang="en-US" sz="1100" i="1" dirty="0">
                <a:solidFill>
                  <a:srgbClr val="414042"/>
                </a:solidFill>
                <a:latin typeface="Arial" panose="02020603050405020304" pitchFamily="2"/>
              </a:rPr>
              <a:t>e</a:t>
            </a:r>
            <a:r>
              <a:rPr lang="en-US" sz="1050" i="1" dirty="0">
                <a:solidFill>
                  <a:srgbClr val="414042"/>
                </a:solidFill>
                <a:latin typeface="Arial" panose="02020603050405020304" pitchFamily="2"/>
              </a:rPr>
              <a:t>g</a:t>
            </a:r>
            <a:r>
              <a:rPr lang="en-US" sz="1100" i="1" dirty="0">
                <a:solidFill>
                  <a:srgbClr val="414042"/>
                </a:solidFill>
                <a:latin typeface="Arial" panose="02020603050405020304" pitchFamily="2"/>
              </a:rPr>
              <a:t>i</a:t>
            </a:r>
            <a:r>
              <a:rPr lang="en-US" sz="1050" i="1" dirty="0">
                <a:solidFill>
                  <a:srgbClr val="414042"/>
                </a:solidFill>
                <a:latin typeface="Arial" panose="02020603050405020304" pitchFamily="2"/>
              </a:rPr>
              <a:t>s</a:t>
            </a:r>
            <a:r>
              <a:rPr lang="en-US" sz="1100" i="1" dirty="0">
                <a:solidFill>
                  <a:srgbClr val="414042"/>
                </a:solidFill>
                <a:latin typeface="Arial" panose="02020603050405020304" pitchFamily="2"/>
              </a:rPr>
              <a:t>te</a:t>
            </a:r>
            <a:r>
              <a:rPr lang="en-US" sz="1050" i="1" dirty="0">
                <a:solidFill>
                  <a:srgbClr val="414042"/>
                </a:solidFill>
                <a:latin typeface="Arial" panose="02020603050405020304" pitchFamily="2"/>
              </a:rPr>
              <a:t>r, and th</a:t>
            </a:r>
            <a:r>
              <a:rPr lang="en-US" sz="1100" i="1" dirty="0">
                <a:solidFill>
                  <a:srgbClr val="414042"/>
                </a:solidFill>
                <a:latin typeface="Arial" panose="02020603050405020304" pitchFamily="2"/>
              </a:rPr>
              <a:t>e</a:t>
            </a:r>
            <a:r>
              <a:rPr lang="en-US" sz="1050" i="1" dirty="0">
                <a:solidFill>
                  <a:srgbClr val="414042"/>
                </a:solidFill>
                <a:latin typeface="Arial" panose="02020603050405020304" pitchFamily="2"/>
              </a:rPr>
              <a:t>n cr</a:t>
            </a:r>
            <a:r>
              <a:rPr lang="en-US" sz="1100" i="1" dirty="0">
                <a:solidFill>
                  <a:srgbClr val="414042"/>
                </a:solidFill>
                <a:latin typeface="Arial" panose="02020603050405020304" pitchFamily="2"/>
              </a:rPr>
              <a:t>e</a:t>
            </a:r>
            <a:r>
              <a:rPr lang="en-US" sz="1050" i="1" dirty="0">
                <a:solidFill>
                  <a:srgbClr val="414042"/>
                </a:solidFill>
                <a:latin typeface="Arial" panose="02020603050405020304" pitchFamily="2"/>
              </a:rPr>
              <a:t>at</a:t>
            </a:r>
            <a:r>
              <a:rPr lang="en-US" sz="1100" i="1" dirty="0">
                <a:solidFill>
                  <a:srgbClr val="414042"/>
                </a:solidFill>
                <a:latin typeface="Arial" panose="02020603050405020304" pitchFamily="2"/>
              </a:rPr>
              <a:t>e </a:t>
            </a:r>
            <a:r>
              <a:rPr lang="en-US" sz="1050" i="1" dirty="0">
                <a:solidFill>
                  <a:srgbClr val="414042"/>
                </a:solidFill>
                <a:latin typeface="Arial" panose="02020603050405020304" pitchFamily="2"/>
              </a:rPr>
              <a:t>your onlin</a:t>
            </a:r>
            <a:r>
              <a:rPr lang="en-US" sz="1100" i="1" dirty="0">
                <a:solidFill>
                  <a:srgbClr val="414042"/>
                </a:solidFill>
                <a:latin typeface="Arial" panose="02020603050405020304" pitchFamily="2"/>
              </a:rPr>
              <a:t>e </a:t>
            </a:r>
            <a:r>
              <a:rPr lang="en-US" sz="1050" i="1" dirty="0">
                <a:solidFill>
                  <a:srgbClr val="414042"/>
                </a:solidFill>
                <a:latin typeface="Arial" panose="02020603050405020304" pitchFamily="2"/>
              </a:rPr>
              <a:t>profil</a:t>
            </a:r>
            <a:r>
              <a:rPr lang="en-US" sz="1100" i="1" dirty="0">
                <a:solidFill>
                  <a:srgbClr val="414042"/>
                </a:solidFill>
                <a:latin typeface="Arial" panose="02020603050405020304" pitchFamily="2"/>
              </a:rPr>
              <a:t>e</a:t>
            </a:r>
            <a:r>
              <a:rPr lang="en-US" sz="1050" i="1" dirty="0">
                <a:solidFill>
                  <a:srgbClr val="414042"/>
                </a:solidFill>
                <a:latin typeface="Arial" panose="02020603050405020304" pitchFamily="2"/>
              </a:rPr>
              <a:t>. </a:t>
            </a:r>
          </a:p>
        </p:txBody>
      </p:sp>
      <p:sp>
        <p:nvSpPr>
          <p:cNvPr id="23" name="Text Placeholder 12">
            <a:extLst>
              <a:ext uri="{FF2B5EF4-FFF2-40B4-BE49-F238E27FC236}">
                <a16:creationId xmlns:a16="http://schemas.microsoft.com/office/drawing/2014/main" id="{F30EDA3B-B63A-B6E8-D94B-ABB53CA8D3A6}"/>
              </a:ext>
            </a:extLst>
          </p:cNvPr>
          <p:cNvSpPr txBox="1">
            <a:spLocks/>
          </p:cNvSpPr>
          <p:nvPr/>
        </p:nvSpPr>
        <p:spPr>
          <a:xfrm>
            <a:off x="2082800" y="2501234"/>
            <a:ext cx="3298189" cy="1040765"/>
          </a:xfrm>
          <a:prstGeom prst="rect">
            <a:avLst/>
          </a:prstGeom>
          <a:noFill/>
          <a:ln w="0" cmpd="sng">
            <a:noFill/>
            <a:prstDash val="solid"/>
          </a:ln>
        </p:spPr>
        <p:txBody>
          <a:bodyPr vert="horz" lIns="0" tIns="112395" rIns="0" bIns="0" anchor="t"/>
          <a:lstStyle/>
          <a:p>
            <a:pPr algn="l">
              <a:lnSpc>
                <a:spcPts val="1000"/>
              </a:lnSpc>
            </a:pPr>
            <a:r>
              <a:rPr lang="en-US" sz="900" b="1" i="1" spc="15" dirty="0">
                <a:solidFill>
                  <a:srgbClr val="414042"/>
                </a:solidFill>
                <a:latin typeface="Verdana" panose="02020603050405020304" pitchFamily="2"/>
              </a:rPr>
              <a:t>A</a:t>
            </a:r>
            <a:r>
              <a:rPr lang="en-US" sz="900" b="1" i="1" spc="15" dirty="0">
                <a:solidFill>
                  <a:srgbClr val="414042"/>
                </a:solidFill>
                <a:latin typeface="Arial" panose="02020603050405020304" pitchFamily="2"/>
              </a:rPr>
              <a:t>ccoun</a:t>
            </a:r>
            <a:r>
              <a:rPr lang="en-US" sz="900" b="1" i="1" spc="15" dirty="0">
                <a:solidFill>
                  <a:srgbClr val="414042"/>
                </a:solidFill>
                <a:latin typeface="Verdana" panose="02020603050405020304" pitchFamily="2"/>
              </a:rPr>
              <a:t>t A</a:t>
            </a:r>
            <a:r>
              <a:rPr lang="en-US" sz="900" b="1" i="1" spc="15" dirty="0">
                <a:solidFill>
                  <a:srgbClr val="414042"/>
                </a:solidFill>
                <a:latin typeface="Arial" panose="02020603050405020304" pitchFamily="2"/>
              </a:rPr>
              <a:t>lready </a:t>
            </a:r>
            <a:r>
              <a:rPr lang="en-US" sz="900" b="1" i="1" spc="15" dirty="0">
                <a:solidFill>
                  <a:srgbClr val="414042"/>
                </a:solidFill>
                <a:latin typeface="Verdana" panose="02020603050405020304" pitchFamily="2"/>
              </a:rPr>
              <a:t>E</a:t>
            </a:r>
            <a:r>
              <a:rPr lang="en-US" sz="900" b="1" i="1" spc="15" dirty="0">
                <a:solidFill>
                  <a:srgbClr val="414042"/>
                </a:solidFill>
                <a:latin typeface="Arial" panose="02020603050405020304" pitchFamily="2"/>
              </a:rPr>
              <a:t>xis</a:t>
            </a:r>
            <a:r>
              <a:rPr lang="en-US" sz="900" b="1" i="1" spc="15" dirty="0">
                <a:solidFill>
                  <a:srgbClr val="414042"/>
                </a:solidFill>
                <a:latin typeface="Verdana" panose="02020603050405020304" pitchFamily="2"/>
              </a:rPr>
              <a:t>t</a:t>
            </a:r>
            <a:r>
              <a:rPr lang="en-US" sz="900" b="1" i="1" spc="15" dirty="0">
                <a:solidFill>
                  <a:srgbClr val="414042"/>
                </a:solidFill>
                <a:latin typeface="Arial" panose="02020603050405020304" pitchFamily="2"/>
              </a:rPr>
              <a:t>s? </a:t>
            </a:r>
          </a:p>
          <a:p>
            <a:pPr marR="228600" algn="l">
              <a:lnSpc>
                <a:spcPts val="1000"/>
              </a:lnSpc>
              <a:spcAft>
                <a:spcPts val="2290"/>
              </a:spcAft>
            </a:pPr>
            <a:r>
              <a:rPr lang="en-US" sz="1050" spc="-50" dirty="0">
                <a:solidFill>
                  <a:srgbClr val="414042"/>
                </a:solidFill>
                <a:latin typeface="Arial" panose="02020603050405020304" pitchFamily="2"/>
              </a:rPr>
              <a:t>I</a:t>
            </a:r>
            <a:r>
              <a:rPr lang="en-US" sz="1050" spc="-50" dirty="0">
                <a:solidFill>
                  <a:srgbClr val="414042"/>
                </a:solidFill>
                <a:latin typeface="Verdana" panose="02020603050405020304" pitchFamily="2"/>
              </a:rPr>
              <a:t>f you receive a message stating that an account already e</a:t>
            </a:r>
            <a:r>
              <a:rPr lang="en-US" sz="1050" spc="-50" dirty="0">
                <a:solidFill>
                  <a:srgbClr val="414042"/>
                </a:solidFill>
                <a:latin typeface="Arial" panose="02020603050405020304" pitchFamily="2"/>
              </a:rPr>
              <a:t>x</a:t>
            </a:r>
            <a:r>
              <a:rPr lang="en-US" sz="1050" spc="-50" dirty="0">
                <a:solidFill>
                  <a:srgbClr val="414042"/>
                </a:solidFill>
                <a:latin typeface="Verdana" panose="02020603050405020304" pitchFamily="2"/>
              </a:rPr>
              <a:t>ists, you have already been pre-registered within </a:t>
            </a:r>
            <a:r>
              <a:rPr lang="en-US" sz="1050" spc="-50" dirty="0">
                <a:solidFill>
                  <a:srgbClr val="414042"/>
                </a:solidFill>
                <a:latin typeface="Arial" panose="02020603050405020304" pitchFamily="2"/>
              </a:rPr>
              <a:t>C</a:t>
            </a:r>
            <a:r>
              <a:rPr lang="en-US" sz="1050" spc="-50" dirty="0">
                <a:solidFill>
                  <a:srgbClr val="414042"/>
                </a:solidFill>
                <a:latin typeface="Verdana" panose="02020603050405020304" pitchFamily="2"/>
              </a:rPr>
              <a:t>lick</a:t>
            </a:r>
            <a:r>
              <a:rPr lang="en-US" sz="1050" spc="-50" dirty="0">
                <a:solidFill>
                  <a:srgbClr val="414042"/>
                </a:solidFill>
                <a:latin typeface="Arial" panose="02020603050405020304" pitchFamily="2"/>
              </a:rPr>
              <a:t>P</a:t>
            </a:r>
            <a:r>
              <a:rPr lang="en-US" sz="1050" spc="-50" dirty="0">
                <a:solidFill>
                  <a:srgbClr val="414042"/>
                </a:solidFill>
                <a:latin typeface="Verdana" panose="02020603050405020304" pitchFamily="2"/>
              </a:rPr>
              <a:t>ay. </a:t>
            </a:r>
            <a:r>
              <a:rPr lang="en-US" sz="1050" spc="-50" dirty="0">
                <a:solidFill>
                  <a:srgbClr val="414042"/>
                </a:solidFill>
                <a:latin typeface="Arial" panose="02020603050405020304" pitchFamily="2"/>
              </a:rPr>
              <a:t>C</a:t>
            </a:r>
            <a:r>
              <a:rPr lang="en-US" sz="1050" spc="-50" dirty="0">
                <a:solidFill>
                  <a:srgbClr val="414042"/>
                </a:solidFill>
                <a:latin typeface="Verdana" panose="02020603050405020304" pitchFamily="2"/>
              </a:rPr>
              <a:t>lick the link within the activation email sent to you or simply re</a:t>
            </a:r>
            <a:r>
              <a:rPr lang="en-US" sz="1050" spc="-50" dirty="0">
                <a:solidFill>
                  <a:srgbClr val="414042"/>
                </a:solidFill>
                <a:latin typeface="Arial" panose="02020603050405020304" pitchFamily="2"/>
              </a:rPr>
              <a:t>q</a:t>
            </a:r>
            <a:r>
              <a:rPr lang="en-US" sz="1050" spc="-50" dirty="0">
                <a:solidFill>
                  <a:srgbClr val="414042"/>
                </a:solidFill>
                <a:latin typeface="Verdana" panose="02020603050405020304" pitchFamily="2"/>
              </a:rPr>
              <a:t>uest a </a:t>
            </a:r>
            <a:r>
              <a:rPr lang="en-US" sz="1050" spc="-50" dirty="0">
                <a:solidFill>
                  <a:srgbClr val="414042"/>
                </a:solidFill>
                <a:latin typeface="Arial" panose="02020603050405020304" pitchFamily="2"/>
              </a:rPr>
              <a:t>passw</a:t>
            </a:r>
            <a:r>
              <a:rPr lang="en-US" sz="1050" spc="-50" dirty="0">
                <a:solidFill>
                  <a:srgbClr val="414042"/>
                </a:solidFill>
                <a:latin typeface="Verdana" panose="02020603050405020304" pitchFamily="2"/>
              </a:rPr>
              <a:t>o</a:t>
            </a:r>
            <a:r>
              <a:rPr lang="en-US" sz="1050" spc="-50" dirty="0">
                <a:solidFill>
                  <a:srgbClr val="414042"/>
                </a:solidFill>
                <a:latin typeface="Arial" panose="02020603050405020304" pitchFamily="2"/>
              </a:rPr>
              <a:t>rd r</a:t>
            </a:r>
            <a:r>
              <a:rPr lang="en-US" sz="1050" spc="-50" dirty="0">
                <a:solidFill>
                  <a:srgbClr val="414042"/>
                </a:solidFill>
                <a:latin typeface="Verdana" panose="02020603050405020304" pitchFamily="2"/>
              </a:rPr>
              <a:t>e</a:t>
            </a:r>
            <a:r>
              <a:rPr lang="en-US" sz="1050" spc="-50" dirty="0">
                <a:solidFill>
                  <a:srgbClr val="414042"/>
                </a:solidFill>
                <a:latin typeface="Arial" panose="02020603050405020304" pitchFamily="2"/>
              </a:rPr>
              <a:t>s</a:t>
            </a:r>
            <a:r>
              <a:rPr lang="en-US" sz="1050" spc="-50" dirty="0">
                <a:solidFill>
                  <a:srgbClr val="414042"/>
                </a:solidFill>
                <a:latin typeface="Verdana" panose="02020603050405020304" pitchFamily="2"/>
              </a:rPr>
              <a:t>et </a:t>
            </a:r>
            <a:r>
              <a:rPr lang="en-US" sz="1050" spc="-50" dirty="0">
                <a:solidFill>
                  <a:srgbClr val="414042"/>
                </a:solidFill>
                <a:latin typeface="Arial" panose="02020603050405020304" pitchFamily="2"/>
              </a:rPr>
              <a:t>l</a:t>
            </a:r>
            <a:r>
              <a:rPr lang="en-US" sz="1050" spc="-50" dirty="0">
                <a:solidFill>
                  <a:srgbClr val="414042"/>
                </a:solidFill>
                <a:latin typeface="Verdana" panose="02020603050405020304" pitchFamily="2"/>
              </a:rPr>
              <a:t>i</a:t>
            </a:r>
            <a:r>
              <a:rPr lang="en-US" sz="1050" spc="-50" dirty="0">
                <a:solidFill>
                  <a:srgbClr val="414042"/>
                </a:solidFill>
                <a:latin typeface="Arial" panose="02020603050405020304" pitchFamily="2"/>
              </a:rPr>
              <a:t>nk </a:t>
            </a:r>
            <a:r>
              <a:rPr lang="en-US" sz="1050" spc="-50" dirty="0">
                <a:solidFill>
                  <a:srgbClr val="414042"/>
                </a:solidFill>
                <a:latin typeface="Verdana" panose="02020603050405020304" pitchFamily="2"/>
              </a:rPr>
              <a:t>to </a:t>
            </a:r>
            <a:r>
              <a:rPr lang="en-US" sz="1050" spc="-50" dirty="0">
                <a:solidFill>
                  <a:srgbClr val="414042"/>
                </a:solidFill>
                <a:latin typeface="Arial" panose="02020603050405020304" pitchFamily="2"/>
              </a:rPr>
              <a:t>ga</a:t>
            </a:r>
            <a:r>
              <a:rPr lang="en-US" sz="1050" spc="-50" dirty="0">
                <a:solidFill>
                  <a:srgbClr val="414042"/>
                </a:solidFill>
                <a:latin typeface="Verdana" panose="02020603050405020304" pitchFamily="2"/>
              </a:rPr>
              <a:t>i</a:t>
            </a:r>
            <a:r>
              <a:rPr lang="en-US" sz="1050" spc="-50" dirty="0">
                <a:solidFill>
                  <a:srgbClr val="414042"/>
                </a:solidFill>
                <a:latin typeface="Arial" panose="02020603050405020304" pitchFamily="2"/>
              </a:rPr>
              <a:t>n acc</a:t>
            </a:r>
            <a:r>
              <a:rPr lang="en-US" sz="1050" spc="-50" dirty="0">
                <a:solidFill>
                  <a:srgbClr val="414042"/>
                </a:solidFill>
                <a:latin typeface="Verdana" panose="02020603050405020304" pitchFamily="2"/>
              </a:rPr>
              <a:t>e</a:t>
            </a:r>
            <a:r>
              <a:rPr lang="en-US" sz="1050" spc="-50" dirty="0">
                <a:solidFill>
                  <a:srgbClr val="414042"/>
                </a:solidFill>
                <a:latin typeface="Arial" panose="02020603050405020304" pitchFamily="2"/>
              </a:rPr>
              <a:t>ss </a:t>
            </a:r>
            <a:r>
              <a:rPr lang="en-US" sz="1050" spc="-50" dirty="0">
                <a:solidFill>
                  <a:srgbClr val="414042"/>
                </a:solidFill>
                <a:latin typeface="Verdana" panose="02020603050405020304" pitchFamily="2"/>
              </a:rPr>
              <a:t>to </a:t>
            </a:r>
            <a:r>
              <a:rPr lang="en-US" sz="1050" spc="-50" dirty="0">
                <a:solidFill>
                  <a:srgbClr val="414042"/>
                </a:solidFill>
                <a:latin typeface="Arial" panose="02020603050405020304" pitchFamily="2"/>
              </a:rPr>
              <a:t>y</a:t>
            </a:r>
            <a:r>
              <a:rPr lang="en-US" sz="1050" spc="-50" dirty="0">
                <a:solidFill>
                  <a:srgbClr val="414042"/>
                </a:solidFill>
                <a:latin typeface="Verdana" panose="02020603050405020304" pitchFamily="2"/>
              </a:rPr>
              <a:t>o</a:t>
            </a:r>
            <a:r>
              <a:rPr lang="en-US" sz="1050" spc="-50" dirty="0">
                <a:solidFill>
                  <a:srgbClr val="414042"/>
                </a:solidFill>
                <a:latin typeface="Arial" panose="02020603050405020304" pitchFamily="2"/>
              </a:rPr>
              <a:t>ur </a:t>
            </a:r>
            <a:r>
              <a:rPr lang="en-US" sz="1050" spc="-50" dirty="0">
                <a:solidFill>
                  <a:srgbClr val="414042"/>
                </a:solidFill>
                <a:latin typeface="Verdana" panose="02020603050405020304" pitchFamily="2"/>
              </a:rPr>
              <a:t>e</a:t>
            </a:r>
            <a:r>
              <a:rPr lang="en-US" sz="1050" spc="-50" dirty="0">
                <a:solidFill>
                  <a:srgbClr val="414042"/>
                </a:solidFill>
                <a:latin typeface="Arial" panose="02020603050405020304" pitchFamily="2"/>
              </a:rPr>
              <a:t>x</a:t>
            </a:r>
            <a:r>
              <a:rPr lang="en-US" sz="1050" spc="-50" dirty="0">
                <a:solidFill>
                  <a:srgbClr val="414042"/>
                </a:solidFill>
                <a:latin typeface="Verdana" panose="02020603050405020304" pitchFamily="2"/>
              </a:rPr>
              <a:t>i</a:t>
            </a:r>
            <a:r>
              <a:rPr lang="en-US" sz="1050" spc="-50" dirty="0">
                <a:solidFill>
                  <a:srgbClr val="414042"/>
                </a:solidFill>
                <a:latin typeface="Arial" panose="02020603050405020304" pitchFamily="2"/>
              </a:rPr>
              <a:t>s</a:t>
            </a:r>
            <a:r>
              <a:rPr lang="en-US" sz="1050" spc="-50" dirty="0">
                <a:solidFill>
                  <a:srgbClr val="414042"/>
                </a:solidFill>
                <a:latin typeface="Verdana" panose="02020603050405020304" pitchFamily="2"/>
              </a:rPr>
              <a:t>ti</a:t>
            </a:r>
            <a:r>
              <a:rPr lang="en-US" sz="1050" spc="-50" dirty="0">
                <a:solidFill>
                  <a:srgbClr val="414042"/>
                </a:solidFill>
                <a:latin typeface="Arial" panose="02020603050405020304" pitchFamily="2"/>
              </a:rPr>
              <a:t>ng pr</a:t>
            </a:r>
            <a:r>
              <a:rPr lang="en-US" sz="1050" spc="-50" dirty="0">
                <a:solidFill>
                  <a:srgbClr val="414042"/>
                </a:solidFill>
                <a:latin typeface="Verdana" panose="02020603050405020304" pitchFamily="2"/>
              </a:rPr>
              <a:t>o</a:t>
            </a:r>
            <a:r>
              <a:rPr lang="en-US" sz="1050" spc="-50" dirty="0">
                <a:solidFill>
                  <a:srgbClr val="414042"/>
                </a:solidFill>
                <a:latin typeface="Arial" panose="02020603050405020304" pitchFamily="2"/>
              </a:rPr>
              <a:t>fil</a:t>
            </a:r>
            <a:r>
              <a:rPr lang="en-US" sz="1050" spc="-50" dirty="0">
                <a:solidFill>
                  <a:srgbClr val="414042"/>
                </a:solidFill>
                <a:latin typeface="Verdana" panose="02020603050405020304" pitchFamily="2"/>
              </a:rPr>
              <a:t>e</a:t>
            </a:r>
            <a:r>
              <a:rPr lang="en-US" sz="1050" spc="-50" dirty="0">
                <a:solidFill>
                  <a:srgbClr val="414042"/>
                </a:solidFill>
                <a:latin typeface="Arial" panose="02020603050405020304" pitchFamily="2"/>
              </a:rPr>
              <a:t>. </a:t>
            </a:r>
          </a:p>
        </p:txBody>
      </p:sp>
      <p:pic>
        <p:nvPicPr>
          <p:cNvPr id="24" name="Picture 23">
            <a:extLst>
              <a:ext uri="{FF2B5EF4-FFF2-40B4-BE49-F238E27FC236}">
                <a16:creationId xmlns:a16="http://schemas.microsoft.com/office/drawing/2014/main" id="{B446233E-B088-E68B-C1D4-602001AD6199}"/>
              </a:ext>
            </a:extLst>
          </p:cNvPr>
          <p:cNvPicPr/>
          <p:nvPr/>
        </p:nvPicPr>
        <p:blipFill>
          <a:blip r:embed="rId6"/>
          <a:stretch>
            <a:fillRect/>
          </a:stretch>
        </p:blipFill>
        <p:spPr>
          <a:xfrm>
            <a:off x="5219061" y="1521367"/>
            <a:ext cx="1972313" cy="1358203"/>
          </a:xfrm>
          <a:prstGeom prst="rect">
            <a:avLst/>
          </a:prstGeom>
        </p:spPr>
      </p:pic>
      <p:sp>
        <p:nvSpPr>
          <p:cNvPr id="25" name="Text Placeholder 13">
            <a:extLst>
              <a:ext uri="{FF2B5EF4-FFF2-40B4-BE49-F238E27FC236}">
                <a16:creationId xmlns:a16="http://schemas.microsoft.com/office/drawing/2014/main" id="{5895C7F0-B925-ECA8-5912-A35EB6A63B93}"/>
              </a:ext>
            </a:extLst>
          </p:cNvPr>
          <p:cNvSpPr txBox="1">
            <a:spLocks/>
          </p:cNvSpPr>
          <p:nvPr/>
        </p:nvSpPr>
        <p:spPr>
          <a:xfrm>
            <a:off x="2082799" y="3590197"/>
            <a:ext cx="3298190" cy="800100"/>
          </a:xfrm>
          <a:prstGeom prst="rect">
            <a:avLst/>
          </a:prstGeom>
          <a:noFill/>
          <a:ln w="0" cmpd="sng">
            <a:noFill/>
            <a:prstDash val="solid"/>
          </a:ln>
        </p:spPr>
        <p:txBody>
          <a:bodyPr vert="horz" lIns="0" tIns="39370" rIns="0" bIns="0" anchor="t"/>
          <a:lstStyle/>
          <a:p>
            <a:pPr algn="l">
              <a:lnSpc>
                <a:spcPts val="1800"/>
              </a:lnSpc>
            </a:pPr>
            <a:r>
              <a:rPr lang="en-US" sz="1500" i="1" spc="65" dirty="0">
                <a:solidFill>
                  <a:srgbClr val="414042"/>
                </a:solidFill>
                <a:latin typeface="Arial" panose="02020603050405020304" pitchFamily="2"/>
              </a:rPr>
              <a:t>Co</a:t>
            </a:r>
            <a:r>
              <a:rPr lang="en-US" sz="1550" i="1" spc="65" dirty="0">
                <a:solidFill>
                  <a:srgbClr val="414042"/>
                </a:solidFill>
                <a:latin typeface="Arial" panose="02020603050405020304" pitchFamily="2"/>
              </a:rPr>
              <a:t>nne</a:t>
            </a:r>
            <a:r>
              <a:rPr lang="en-US" sz="1500" i="1" spc="65" dirty="0">
                <a:solidFill>
                  <a:srgbClr val="414042"/>
                </a:solidFill>
                <a:latin typeface="Arial" panose="02020603050405020304" pitchFamily="2"/>
              </a:rPr>
              <a:t>c</a:t>
            </a:r>
            <a:r>
              <a:rPr lang="en-US" sz="1550" i="1" spc="65" dirty="0">
                <a:solidFill>
                  <a:srgbClr val="414042"/>
                </a:solidFill>
                <a:latin typeface="Arial" panose="02020603050405020304" pitchFamily="2"/>
              </a:rPr>
              <a:t>tin</a:t>
            </a:r>
            <a:r>
              <a:rPr lang="en-US" sz="1500" i="1" spc="65" dirty="0">
                <a:solidFill>
                  <a:srgbClr val="414042"/>
                </a:solidFill>
                <a:latin typeface="Arial" panose="02020603050405020304" pitchFamily="2"/>
              </a:rPr>
              <a:t>g Your </a:t>
            </a:r>
            <a:r>
              <a:rPr lang="en-US" sz="1550" i="1" spc="65" dirty="0">
                <a:solidFill>
                  <a:srgbClr val="414042"/>
                </a:solidFill>
                <a:latin typeface="Arial" panose="02020603050405020304" pitchFamily="2"/>
              </a:rPr>
              <a:t>P</a:t>
            </a:r>
            <a:r>
              <a:rPr lang="en-US" sz="1500" i="1" spc="65" dirty="0">
                <a:solidFill>
                  <a:srgbClr val="414042"/>
                </a:solidFill>
                <a:latin typeface="Arial" panose="02020603050405020304" pitchFamily="2"/>
              </a:rPr>
              <a:t>rop</a:t>
            </a:r>
            <a:r>
              <a:rPr lang="en-US" sz="1550" i="1" spc="65" dirty="0">
                <a:solidFill>
                  <a:srgbClr val="414042"/>
                </a:solidFill>
                <a:latin typeface="Arial" panose="02020603050405020304" pitchFamily="2"/>
              </a:rPr>
              <a:t>e</a:t>
            </a:r>
            <a:r>
              <a:rPr lang="en-US" sz="1500" i="1" spc="65" dirty="0">
                <a:solidFill>
                  <a:srgbClr val="414042"/>
                </a:solidFill>
                <a:latin typeface="Arial" panose="02020603050405020304" pitchFamily="2"/>
              </a:rPr>
              <a:t>r</a:t>
            </a:r>
            <a:r>
              <a:rPr lang="en-US" sz="1550" i="1" spc="65" dirty="0">
                <a:solidFill>
                  <a:srgbClr val="414042"/>
                </a:solidFill>
                <a:latin typeface="Arial" panose="02020603050405020304" pitchFamily="2"/>
              </a:rPr>
              <a:t>t</a:t>
            </a:r>
            <a:r>
              <a:rPr lang="en-US" sz="1500" i="1" spc="65" dirty="0">
                <a:solidFill>
                  <a:srgbClr val="414042"/>
                </a:solidFill>
                <a:latin typeface="Arial" panose="02020603050405020304" pitchFamily="2"/>
              </a:rPr>
              <a:t>y </a:t>
            </a:r>
          </a:p>
          <a:p>
            <a:pPr marR="274320" algn="l">
              <a:lnSpc>
                <a:spcPts val="1300"/>
              </a:lnSpc>
              <a:spcBef>
                <a:spcPts val="255"/>
              </a:spcBef>
            </a:pPr>
            <a:r>
              <a:rPr lang="en-US" sz="1000" i="1" dirty="0">
                <a:solidFill>
                  <a:srgbClr val="414042"/>
                </a:solidFill>
                <a:latin typeface="Arial" panose="02020603050405020304" pitchFamily="2"/>
              </a:rPr>
              <a:t>E</a:t>
            </a:r>
            <a:r>
              <a:rPr lang="en-US" sz="1050" i="1" dirty="0">
                <a:solidFill>
                  <a:srgbClr val="414042"/>
                </a:solidFill>
                <a:latin typeface="Arial" panose="02020603050405020304" pitchFamily="2"/>
              </a:rPr>
              <a:t>nter the </a:t>
            </a:r>
            <a:r>
              <a:rPr lang="en-US" sz="1000" i="1" dirty="0">
                <a:solidFill>
                  <a:srgbClr val="414042"/>
                </a:solidFill>
                <a:latin typeface="Arial" panose="02020603050405020304" pitchFamily="2"/>
              </a:rPr>
              <a:t>F</a:t>
            </a:r>
            <a:r>
              <a:rPr lang="en-US" sz="1050" i="1" dirty="0">
                <a:solidFill>
                  <a:srgbClr val="414042"/>
                </a:solidFill>
                <a:latin typeface="Arial" panose="02020603050405020304" pitchFamily="2"/>
              </a:rPr>
              <a:t>irst</a:t>
            </a:r>
            <a:r>
              <a:rPr lang="en-US" sz="1000" i="1" dirty="0">
                <a:solidFill>
                  <a:srgbClr val="414042"/>
                </a:solidFill>
                <a:latin typeface="Arial" panose="02020603050405020304" pitchFamily="2"/>
              </a:rPr>
              <a:t>S</a:t>
            </a:r>
            <a:r>
              <a:rPr lang="en-US" sz="1050" i="1" dirty="0">
                <a:solidFill>
                  <a:srgbClr val="414042"/>
                </a:solidFill>
                <a:latin typeface="Arial" panose="02020603050405020304" pitchFamily="2"/>
              </a:rPr>
              <a:t>er</a:t>
            </a:r>
            <a:r>
              <a:rPr lang="en-US" sz="1000" i="1" dirty="0">
                <a:solidFill>
                  <a:srgbClr val="414042"/>
                </a:solidFill>
                <a:latin typeface="Arial" panose="02020603050405020304" pitchFamily="2"/>
              </a:rPr>
              <a:t>v</a:t>
            </a:r>
            <a:r>
              <a:rPr lang="en-US" sz="1050" i="1" dirty="0">
                <a:solidFill>
                  <a:srgbClr val="414042"/>
                </a:solidFill>
                <a:latin typeface="Arial" panose="02020603050405020304" pitchFamily="2"/>
              </a:rPr>
              <a:t>ice </a:t>
            </a:r>
            <a:r>
              <a:rPr lang="en-US" sz="1000" i="1" dirty="0">
                <a:solidFill>
                  <a:srgbClr val="414042"/>
                </a:solidFill>
                <a:latin typeface="Arial" panose="02020603050405020304" pitchFamily="2"/>
              </a:rPr>
              <a:t>R</a:t>
            </a:r>
            <a:r>
              <a:rPr lang="en-US" sz="1050" i="1" dirty="0">
                <a:solidFill>
                  <a:srgbClr val="414042"/>
                </a:solidFill>
                <a:latin typeface="Arial" panose="02020603050405020304" pitchFamily="2"/>
              </a:rPr>
              <a:t>esidential account num</a:t>
            </a:r>
            <a:r>
              <a:rPr lang="en-US" sz="1000" i="1" dirty="0">
                <a:solidFill>
                  <a:srgbClr val="414042"/>
                </a:solidFill>
                <a:latin typeface="Arial" panose="02020603050405020304" pitchFamily="2"/>
              </a:rPr>
              <a:t>b</a:t>
            </a:r>
            <a:r>
              <a:rPr lang="en-US" sz="1050" i="1" dirty="0">
                <a:solidFill>
                  <a:srgbClr val="414042"/>
                </a:solidFill>
                <a:latin typeface="Arial" panose="02020603050405020304" pitchFamily="2"/>
              </a:rPr>
              <a:t>er </a:t>
            </a:r>
            <a:r>
              <a:rPr lang="en-US" sz="1000" i="1" dirty="0">
                <a:solidFill>
                  <a:srgbClr val="414042"/>
                </a:solidFill>
                <a:latin typeface="Arial" panose="02020603050405020304" pitchFamily="2"/>
              </a:rPr>
              <a:t>f</a:t>
            </a:r>
            <a:r>
              <a:rPr lang="en-US" sz="1050" i="1" dirty="0">
                <a:solidFill>
                  <a:srgbClr val="414042"/>
                </a:solidFill>
                <a:latin typeface="Arial" panose="02020603050405020304" pitchFamily="2"/>
              </a:rPr>
              <a:t>ound on your statement or cou</a:t>
            </a:r>
            <a:r>
              <a:rPr lang="en-US" sz="1000" i="1" dirty="0">
                <a:solidFill>
                  <a:srgbClr val="414042"/>
                </a:solidFill>
                <a:latin typeface="Arial" panose="02020603050405020304" pitchFamily="2"/>
              </a:rPr>
              <a:t>p</a:t>
            </a:r>
            <a:r>
              <a:rPr lang="en-US" sz="1050" i="1" dirty="0">
                <a:solidFill>
                  <a:srgbClr val="414042"/>
                </a:solidFill>
                <a:latin typeface="Arial" panose="02020603050405020304" pitchFamily="2"/>
              </a:rPr>
              <a:t>on and the </a:t>
            </a:r>
            <a:r>
              <a:rPr lang="en-US" sz="1000" i="1" dirty="0">
                <a:solidFill>
                  <a:srgbClr val="414042"/>
                </a:solidFill>
                <a:latin typeface="Arial" panose="02020603050405020304" pitchFamily="2"/>
              </a:rPr>
              <a:t>L</a:t>
            </a:r>
            <a:r>
              <a:rPr lang="en-US" sz="1050" i="1" dirty="0">
                <a:solidFill>
                  <a:srgbClr val="414042"/>
                </a:solidFill>
                <a:latin typeface="Arial" panose="02020603050405020304" pitchFamily="2"/>
              </a:rPr>
              <a:t>ast </a:t>
            </a:r>
            <a:r>
              <a:rPr lang="en-US" sz="1000" i="1" dirty="0">
                <a:solidFill>
                  <a:srgbClr val="414042"/>
                </a:solidFill>
                <a:latin typeface="Arial" panose="02020603050405020304" pitchFamily="2"/>
              </a:rPr>
              <a:t>N</a:t>
            </a:r>
            <a:r>
              <a:rPr lang="en-US" sz="1050" i="1" dirty="0">
                <a:solidFill>
                  <a:srgbClr val="414042"/>
                </a:solidFill>
                <a:latin typeface="Arial" panose="02020603050405020304" pitchFamily="2"/>
              </a:rPr>
              <a:t>ame listed on the </a:t>
            </a:r>
            <a:r>
              <a:rPr lang="en-US" sz="1000" i="1" dirty="0">
                <a:solidFill>
                  <a:srgbClr val="414042"/>
                </a:solidFill>
                <a:latin typeface="Arial" panose="02020603050405020304" pitchFamily="2"/>
              </a:rPr>
              <a:t>p</a:t>
            </a:r>
            <a:r>
              <a:rPr lang="en-US" sz="1050" i="1" dirty="0">
                <a:solidFill>
                  <a:srgbClr val="414042"/>
                </a:solidFill>
                <a:latin typeface="Arial" panose="02020603050405020304" pitchFamily="2"/>
              </a:rPr>
              <a:t>ro</a:t>
            </a:r>
            <a:r>
              <a:rPr lang="en-US" sz="1000" i="1" dirty="0">
                <a:solidFill>
                  <a:srgbClr val="414042"/>
                </a:solidFill>
                <a:latin typeface="Arial" panose="02020603050405020304" pitchFamily="2"/>
              </a:rPr>
              <a:t>p</a:t>
            </a:r>
            <a:r>
              <a:rPr lang="en-US" sz="1050" i="1" dirty="0">
                <a:solidFill>
                  <a:srgbClr val="414042"/>
                </a:solidFill>
                <a:latin typeface="Arial" panose="02020603050405020304" pitchFamily="2"/>
              </a:rPr>
              <a:t>erty a</a:t>
            </a:r>
            <a:r>
              <a:rPr lang="en-US" sz="1000" i="1" dirty="0">
                <a:solidFill>
                  <a:srgbClr val="414042"/>
                </a:solidFill>
                <a:latin typeface="Arial" panose="02020603050405020304" pitchFamily="2"/>
              </a:rPr>
              <a:t>g</a:t>
            </a:r>
            <a:r>
              <a:rPr lang="en-US" sz="1050" i="1" dirty="0">
                <a:solidFill>
                  <a:srgbClr val="414042"/>
                </a:solidFill>
                <a:latin typeface="Arial" panose="02020603050405020304" pitchFamily="2"/>
              </a:rPr>
              <a:t>reement</a:t>
            </a:r>
            <a:r>
              <a:rPr lang="en-US" sz="1000" i="1" dirty="0">
                <a:solidFill>
                  <a:srgbClr val="414042"/>
                </a:solidFill>
                <a:latin typeface="Arial" panose="02020603050405020304" pitchFamily="2"/>
              </a:rPr>
              <a:t>. </a:t>
            </a:r>
          </a:p>
        </p:txBody>
      </p:sp>
      <p:sp>
        <p:nvSpPr>
          <p:cNvPr id="26" name="Text Placeholder 14">
            <a:extLst>
              <a:ext uri="{FF2B5EF4-FFF2-40B4-BE49-F238E27FC236}">
                <a16:creationId xmlns:a16="http://schemas.microsoft.com/office/drawing/2014/main" id="{F4F53530-5C37-B255-E155-04B289FA5F6E}"/>
              </a:ext>
            </a:extLst>
          </p:cNvPr>
          <p:cNvSpPr txBox="1">
            <a:spLocks/>
          </p:cNvSpPr>
          <p:nvPr/>
        </p:nvSpPr>
        <p:spPr>
          <a:xfrm>
            <a:off x="2082799" y="4449894"/>
            <a:ext cx="3556001" cy="509905"/>
          </a:xfrm>
          <a:prstGeom prst="rect">
            <a:avLst/>
          </a:prstGeom>
          <a:noFill/>
          <a:ln w="0" cmpd="sng">
            <a:noFill/>
            <a:prstDash val="solid"/>
          </a:ln>
        </p:spPr>
        <p:txBody>
          <a:bodyPr vert="horz" lIns="0" tIns="109220" rIns="0" bIns="0" anchor="t"/>
          <a:lstStyle/>
          <a:p>
            <a:pPr algn="l">
              <a:lnSpc>
                <a:spcPts val="1000"/>
              </a:lnSpc>
            </a:pPr>
            <a:r>
              <a:rPr lang="en-US" sz="900" i="1" dirty="0">
                <a:solidFill>
                  <a:srgbClr val="414042"/>
                </a:solidFill>
                <a:latin typeface="Arial" panose="02020603050405020304" pitchFamily="2"/>
              </a:rPr>
              <a:t>Las</a:t>
            </a:r>
            <a:r>
              <a:rPr lang="en-US" sz="900" i="1" dirty="0">
                <a:solidFill>
                  <a:srgbClr val="414042"/>
                </a:solidFill>
                <a:latin typeface="Verdana" panose="02020603050405020304" pitchFamily="2"/>
              </a:rPr>
              <a:t>t </a:t>
            </a:r>
            <a:r>
              <a:rPr lang="en-US" sz="900" i="1" dirty="0">
                <a:solidFill>
                  <a:srgbClr val="414042"/>
                </a:solidFill>
                <a:latin typeface="Arial" panose="02020603050405020304" pitchFamily="2"/>
              </a:rPr>
              <a:t>Name </a:t>
            </a:r>
            <a:r>
              <a:rPr lang="en-US" sz="900" i="1" dirty="0">
                <a:solidFill>
                  <a:srgbClr val="414042"/>
                </a:solidFill>
                <a:latin typeface="Verdana" panose="02020603050405020304" pitchFamily="2"/>
              </a:rPr>
              <a:t>E</a:t>
            </a:r>
            <a:r>
              <a:rPr lang="en-US" sz="900" i="1" dirty="0">
                <a:solidFill>
                  <a:srgbClr val="414042"/>
                </a:solidFill>
                <a:latin typeface="Arial" panose="02020603050405020304" pitchFamily="2"/>
              </a:rPr>
              <a:t>n</a:t>
            </a:r>
            <a:r>
              <a:rPr lang="en-US" sz="900" i="1" dirty="0">
                <a:solidFill>
                  <a:srgbClr val="414042"/>
                </a:solidFill>
                <a:latin typeface="Verdana" panose="02020603050405020304" pitchFamily="2"/>
              </a:rPr>
              <a:t>t</a:t>
            </a:r>
            <a:r>
              <a:rPr lang="en-US" sz="900" i="1" dirty="0">
                <a:solidFill>
                  <a:srgbClr val="414042"/>
                </a:solidFill>
                <a:latin typeface="Arial" panose="02020603050405020304" pitchFamily="2"/>
              </a:rPr>
              <a:t>ered No</a:t>
            </a:r>
            <a:r>
              <a:rPr lang="en-US" sz="900" i="1" dirty="0">
                <a:solidFill>
                  <a:srgbClr val="414042"/>
                </a:solidFill>
                <a:latin typeface="Verdana" panose="02020603050405020304" pitchFamily="2"/>
              </a:rPr>
              <a:t>t </a:t>
            </a:r>
            <a:r>
              <a:rPr lang="en-US" sz="900" i="1" dirty="0">
                <a:solidFill>
                  <a:srgbClr val="414042"/>
                </a:solidFill>
                <a:latin typeface="Arial" panose="02020603050405020304" pitchFamily="2"/>
              </a:rPr>
              <a:t>Working? </a:t>
            </a:r>
          </a:p>
          <a:p>
            <a:pPr algn="l">
              <a:lnSpc>
                <a:spcPts val="1000"/>
              </a:lnSpc>
            </a:pPr>
            <a:r>
              <a:rPr lang="en-US" sz="900" i="1" spc="-45" dirty="0">
                <a:solidFill>
                  <a:srgbClr val="414042"/>
                </a:solidFill>
                <a:latin typeface="Arial" panose="02020603050405020304" pitchFamily="2"/>
              </a:rPr>
              <a:t>T</a:t>
            </a:r>
            <a:r>
              <a:rPr lang="en-US" sz="900" i="1" spc="-45" dirty="0">
                <a:solidFill>
                  <a:srgbClr val="414042"/>
                </a:solidFill>
                <a:latin typeface="Verdana" panose="02020603050405020304" pitchFamily="2"/>
              </a:rPr>
              <a:t>ry the co-owner last name or if a business, the full name of the </a:t>
            </a:r>
          </a:p>
          <a:p>
            <a:pPr algn="l">
              <a:lnSpc>
                <a:spcPts val="1000"/>
              </a:lnSpc>
            </a:pPr>
            <a:r>
              <a:rPr lang="en-US" sz="900" i="1" spc="-40" dirty="0">
                <a:solidFill>
                  <a:srgbClr val="414042"/>
                </a:solidFill>
                <a:latin typeface="Verdana" panose="02020603050405020304" pitchFamily="2"/>
              </a:rPr>
              <a:t>business associated with your unit</a:t>
            </a:r>
            <a:r>
              <a:rPr lang="en-US" sz="900" i="1" spc="-40" dirty="0">
                <a:solidFill>
                  <a:srgbClr val="414042"/>
                </a:solidFill>
                <a:latin typeface="Arial" panose="02020603050405020304" pitchFamily="2"/>
              </a:rPr>
              <a:t>. </a:t>
            </a:r>
          </a:p>
        </p:txBody>
      </p:sp>
      <p:sp>
        <p:nvSpPr>
          <p:cNvPr id="27" name="Text Placeholder 15">
            <a:extLst>
              <a:ext uri="{FF2B5EF4-FFF2-40B4-BE49-F238E27FC236}">
                <a16:creationId xmlns:a16="http://schemas.microsoft.com/office/drawing/2014/main" id="{D01DBBD7-0FAA-6C0A-D3EA-A13BDA222D0E}"/>
              </a:ext>
            </a:extLst>
          </p:cNvPr>
          <p:cNvSpPr txBox="1">
            <a:spLocks/>
          </p:cNvSpPr>
          <p:nvPr/>
        </p:nvSpPr>
        <p:spPr>
          <a:xfrm>
            <a:off x="2082798" y="4959799"/>
            <a:ext cx="3136265" cy="869315"/>
          </a:xfrm>
          <a:prstGeom prst="rect">
            <a:avLst/>
          </a:prstGeom>
          <a:noFill/>
          <a:ln w="0" cmpd="sng">
            <a:noFill/>
            <a:prstDash val="solid"/>
          </a:ln>
        </p:spPr>
        <p:txBody>
          <a:bodyPr vert="horz" lIns="0" tIns="93345" rIns="0" bIns="0" anchor="t"/>
          <a:lstStyle/>
          <a:p>
            <a:pPr algn="l">
              <a:lnSpc>
                <a:spcPts val="1000"/>
              </a:lnSpc>
            </a:pPr>
            <a:endParaRPr lang="en-US" sz="850" i="1" spc="5" dirty="0">
              <a:solidFill>
                <a:srgbClr val="414042"/>
              </a:solidFill>
              <a:latin typeface="Arial" panose="02020603050405020304" pitchFamily="2"/>
            </a:endParaRPr>
          </a:p>
          <a:p>
            <a:pPr algn="l">
              <a:lnSpc>
                <a:spcPts val="1000"/>
              </a:lnSpc>
            </a:pPr>
            <a:r>
              <a:rPr lang="en-US" sz="850" i="1" spc="5" dirty="0">
                <a:solidFill>
                  <a:srgbClr val="414042"/>
                </a:solidFill>
                <a:latin typeface="Arial" panose="02020603050405020304" pitchFamily="2"/>
              </a:rPr>
              <a:t>Direc</a:t>
            </a:r>
            <a:r>
              <a:rPr lang="en-US" sz="800" i="1" spc="5" dirty="0">
                <a:solidFill>
                  <a:srgbClr val="414042"/>
                </a:solidFill>
                <a:latin typeface="Verdana" panose="02020603050405020304" pitchFamily="2"/>
              </a:rPr>
              <a:t>t</a:t>
            </a:r>
            <a:r>
              <a:rPr lang="en-US" sz="850" i="1" spc="5" dirty="0">
                <a:solidFill>
                  <a:srgbClr val="414042"/>
                </a:solidFill>
                <a:latin typeface="Arial" panose="02020603050405020304" pitchFamily="2"/>
              </a:rPr>
              <a:t>-Debi</a:t>
            </a:r>
            <a:r>
              <a:rPr lang="en-US" sz="800" i="1" spc="5" dirty="0">
                <a:solidFill>
                  <a:srgbClr val="414042"/>
                </a:solidFill>
                <a:latin typeface="Verdana" panose="02020603050405020304" pitchFamily="2"/>
              </a:rPr>
              <a:t>t </a:t>
            </a:r>
            <a:r>
              <a:rPr lang="en-US" sz="850" i="1" spc="5" dirty="0">
                <a:solidFill>
                  <a:srgbClr val="414042"/>
                </a:solidFill>
                <a:latin typeface="Arial" panose="02020603050405020304" pitchFamily="2"/>
              </a:rPr>
              <a:t>Users i</a:t>
            </a:r>
            <a:r>
              <a:rPr lang="en-US" sz="900" i="1" spc="-45" dirty="0">
                <a:solidFill>
                  <a:srgbClr val="414042"/>
                </a:solidFill>
                <a:latin typeface="Verdana" panose="02020603050405020304" pitchFamily="2"/>
              </a:rPr>
              <a:t>f you're looking to gain access to your e</a:t>
            </a:r>
            <a:r>
              <a:rPr lang="en-US" sz="900" i="1" spc="-45" dirty="0">
                <a:solidFill>
                  <a:srgbClr val="414042"/>
                </a:solidFill>
                <a:latin typeface="Arial" panose="02020603050405020304" pitchFamily="2"/>
              </a:rPr>
              <a:t>x</a:t>
            </a:r>
            <a:r>
              <a:rPr lang="en-US" sz="900" i="1" spc="-45" dirty="0">
                <a:solidFill>
                  <a:srgbClr val="414042"/>
                </a:solidFill>
                <a:latin typeface="Verdana" panose="02020603050405020304" pitchFamily="2"/>
              </a:rPr>
              <a:t>isting automatic </a:t>
            </a:r>
            <a:r>
              <a:rPr lang="en-US" sz="900" i="1" spc="-45" dirty="0">
                <a:solidFill>
                  <a:srgbClr val="414042"/>
                </a:solidFill>
                <a:latin typeface="Arial" panose="02020603050405020304" pitchFamily="2"/>
              </a:rPr>
              <a:t>ACH D</a:t>
            </a:r>
            <a:r>
              <a:rPr lang="en-US" sz="900" i="1" spc="-45" dirty="0">
                <a:solidFill>
                  <a:srgbClr val="414042"/>
                </a:solidFill>
                <a:latin typeface="Verdana" panose="02020603050405020304" pitchFamily="2"/>
              </a:rPr>
              <a:t>i</a:t>
            </a:r>
            <a:r>
              <a:rPr lang="en-US" sz="900" i="1" spc="-45" dirty="0">
                <a:solidFill>
                  <a:srgbClr val="414042"/>
                </a:solidFill>
                <a:latin typeface="Arial" panose="02020603050405020304" pitchFamily="2"/>
              </a:rPr>
              <a:t>r</a:t>
            </a:r>
            <a:r>
              <a:rPr lang="en-US" sz="900" i="1" spc="-45" dirty="0">
                <a:solidFill>
                  <a:srgbClr val="414042"/>
                </a:solidFill>
                <a:latin typeface="Verdana" panose="02020603050405020304" pitchFamily="2"/>
              </a:rPr>
              <a:t>e</a:t>
            </a:r>
            <a:r>
              <a:rPr lang="en-US" sz="900" i="1" spc="-45" dirty="0">
                <a:solidFill>
                  <a:srgbClr val="414042"/>
                </a:solidFill>
                <a:latin typeface="Arial" panose="02020603050405020304" pitchFamily="2"/>
              </a:rPr>
              <a:t>c</a:t>
            </a:r>
            <a:r>
              <a:rPr lang="en-US" sz="900" i="1" spc="-45" dirty="0">
                <a:solidFill>
                  <a:srgbClr val="414042"/>
                </a:solidFill>
                <a:latin typeface="Verdana" panose="02020603050405020304" pitchFamily="2"/>
              </a:rPr>
              <a:t>t</a:t>
            </a:r>
            <a:r>
              <a:rPr lang="en-US" sz="900" i="1" spc="-45" dirty="0">
                <a:solidFill>
                  <a:srgbClr val="414042"/>
                </a:solidFill>
                <a:latin typeface="Arial" panose="02020603050405020304" pitchFamily="2"/>
              </a:rPr>
              <a:t>-D</a:t>
            </a:r>
            <a:r>
              <a:rPr lang="en-US" sz="900" i="1" spc="-45" dirty="0">
                <a:solidFill>
                  <a:srgbClr val="414042"/>
                </a:solidFill>
                <a:latin typeface="Verdana" panose="02020603050405020304" pitchFamily="2"/>
              </a:rPr>
              <a:t>e</a:t>
            </a:r>
            <a:r>
              <a:rPr lang="en-US" sz="900" i="1" spc="-45" dirty="0">
                <a:solidFill>
                  <a:srgbClr val="414042"/>
                </a:solidFill>
                <a:latin typeface="Arial" panose="02020603050405020304" pitchFamily="2"/>
              </a:rPr>
              <a:t>b</a:t>
            </a:r>
            <a:r>
              <a:rPr lang="en-US" sz="900" i="1" spc="-45" dirty="0">
                <a:solidFill>
                  <a:srgbClr val="414042"/>
                </a:solidFill>
                <a:latin typeface="Verdana" panose="02020603050405020304" pitchFamily="2"/>
              </a:rPr>
              <a:t>it </a:t>
            </a:r>
            <a:r>
              <a:rPr lang="en-US" sz="900" i="1" spc="-45" dirty="0">
                <a:solidFill>
                  <a:srgbClr val="414042"/>
                </a:solidFill>
                <a:latin typeface="Arial" panose="02020603050405020304" pitchFamily="2"/>
              </a:rPr>
              <a:t>pr</a:t>
            </a:r>
            <a:r>
              <a:rPr lang="en-US" sz="900" i="1" spc="-45" dirty="0">
                <a:solidFill>
                  <a:srgbClr val="414042"/>
                </a:solidFill>
                <a:latin typeface="Verdana" panose="02020603050405020304" pitchFamily="2"/>
              </a:rPr>
              <a:t>o</a:t>
            </a:r>
            <a:r>
              <a:rPr lang="en-US" sz="900" i="1" spc="-45" dirty="0">
                <a:solidFill>
                  <a:srgbClr val="414042"/>
                </a:solidFill>
                <a:latin typeface="Arial" panose="02020603050405020304" pitchFamily="2"/>
              </a:rPr>
              <a:t>fil</a:t>
            </a:r>
            <a:r>
              <a:rPr lang="en-US" sz="900" i="1" spc="-45" dirty="0">
                <a:solidFill>
                  <a:srgbClr val="414042"/>
                </a:solidFill>
                <a:latin typeface="Verdana" panose="02020603050405020304" pitchFamily="2"/>
              </a:rPr>
              <a:t>e t</a:t>
            </a:r>
            <a:r>
              <a:rPr lang="en-US" sz="900" i="1" spc="-45" dirty="0">
                <a:solidFill>
                  <a:srgbClr val="414042"/>
                </a:solidFill>
                <a:latin typeface="Arial" panose="02020603050405020304" pitchFamily="2"/>
              </a:rPr>
              <a:t>rans</a:t>
            </a:r>
            <a:r>
              <a:rPr lang="en-US" sz="900" i="1" spc="-45" dirty="0">
                <a:solidFill>
                  <a:srgbClr val="414042"/>
                </a:solidFill>
                <a:latin typeface="Verdana" panose="02020603050405020304" pitchFamily="2"/>
              </a:rPr>
              <a:t>itio</a:t>
            </a:r>
            <a:r>
              <a:rPr lang="en-US" sz="900" i="1" spc="-45" dirty="0">
                <a:solidFill>
                  <a:srgbClr val="414042"/>
                </a:solidFill>
                <a:latin typeface="Arial" panose="02020603050405020304" pitchFamily="2"/>
              </a:rPr>
              <a:t>n </a:t>
            </a:r>
            <a:r>
              <a:rPr lang="en-US" sz="900" i="1" spc="-45" dirty="0">
                <a:solidFill>
                  <a:srgbClr val="414042"/>
                </a:solidFill>
                <a:latin typeface="Verdana" panose="02020603050405020304" pitchFamily="2"/>
              </a:rPr>
              <a:t>to </a:t>
            </a:r>
            <a:r>
              <a:rPr lang="en-US" sz="900" i="1" spc="-45" dirty="0">
                <a:solidFill>
                  <a:srgbClr val="414042"/>
                </a:solidFill>
                <a:latin typeface="Arial" panose="02020603050405020304" pitchFamily="2"/>
              </a:rPr>
              <a:t>Cl</a:t>
            </a:r>
            <a:r>
              <a:rPr lang="en-US" sz="900" i="1" spc="-45" dirty="0">
                <a:solidFill>
                  <a:srgbClr val="414042"/>
                </a:solidFill>
                <a:latin typeface="Verdana" panose="02020603050405020304" pitchFamily="2"/>
              </a:rPr>
              <a:t>i</a:t>
            </a:r>
            <a:r>
              <a:rPr lang="en-US" sz="900" i="1" spc="-45" dirty="0">
                <a:solidFill>
                  <a:srgbClr val="414042"/>
                </a:solidFill>
                <a:latin typeface="Arial" panose="02020603050405020304" pitchFamily="2"/>
              </a:rPr>
              <a:t>ckPay, y</a:t>
            </a:r>
            <a:r>
              <a:rPr lang="en-US" sz="900" i="1" spc="-45" dirty="0">
                <a:solidFill>
                  <a:srgbClr val="414042"/>
                </a:solidFill>
                <a:latin typeface="Verdana" panose="02020603050405020304" pitchFamily="2"/>
              </a:rPr>
              <a:t>o</a:t>
            </a:r>
            <a:r>
              <a:rPr lang="en-US" sz="900" i="1" spc="-45" dirty="0">
                <a:solidFill>
                  <a:srgbClr val="414042"/>
                </a:solidFill>
                <a:latin typeface="Arial" panose="02020603050405020304" pitchFamily="2"/>
              </a:rPr>
              <a:t>u w</a:t>
            </a:r>
            <a:r>
              <a:rPr lang="en-US" sz="900" i="1" spc="-45" dirty="0">
                <a:solidFill>
                  <a:srgbClr val="414042"/>
                </a:solidFill>
                <a:latin typeface="Verdana" panose="02020603050405020304" pitchFamily="2"/>
              </a:rPr>
              <a:t>i</a:t>
            </a:r>
            <a:r>
              <a:rPr lang="en-US" sz="900" i="1" spc="-45" dirty="0">
                <a:solidFill>
                  <a:srgbClr val="414042"/>
                </a:solidFill>
                <a:latin typeface="Arial" panose="02020603050405020304" pitchFamily="2"/>
              </a:rPr>
              <a:t>ll b</a:t>
            </a:r>
            <a:r>
              <a:rPr lang="en-US" sz="900" i="1" spc="-45" dirty="0">
                <a:solidFill>
                  <a:srgbClr val="414042"/>
                </a:solidFill>
                <a:latin typeface="Verdana" panose="02020603050405020304" pitchFamily="2"/>
              </a:rPr>
              <a:t>e </a:t>
            </a:r>
            <a:r>
              <a:rPr lang="en-US" sz="900" i="1" spc="-45" dirty="0">
                <a:solidFill>
                  <a:srgbClr val="414042"/>
                </a:solidFill>
                <a:latin typeface="Arial" panose="02020603050405020304" pitchFamily="2"/>
              </a:rPr>
              <a:t>r</a:t>
            </a:r>
            <a:r>
              <a:rPr lang="en-US" sz="900" i="1" spc="-45" dirty="0">
                <a:solidFill>
                  <a:srgbClr val="414042"/>
                </a:solidFill>
                <a:latin typeface="Verdana" panose="02020603050405020304" pitchFamily="2"/>
              </a:rPr>
              <a:t>e</a:t>
            </a:r>
            <a:r>
              <a:rPr lang="en-US" sz="900" i="1" spc="-45" dirty="0">
                <a:solidFill>
                  <a:srgbClr val="414042"/>
                </a:solidFill>
                <a:latin typeface="Arial" panose="02020603050405020304" pitchFamily="2"/>
              </a:rPr>
              <a:t>qu</a:t>
            </a:r>
            <a:r>
              <a:rPr lang="en-US" sz="900" i="1" spc="-45" dirty="0">
                <a:solidFill>
                  <a:srgbClr val="414042"/>
                </a:solidFill>
                <a:latin typeface="Verdana" panose="02020603050405020304" pitchFamily="2"/>
              </a:rPr>
              <a:t>i</a:t>
            </a:r>
            <a:r>
              <a:rPr lang="en-US" sz="900" i="1" spc="-45" dirty="0">
                <a:solidFill>
                  <a:srgbClr val="414042"/>
                </a:solidFill>
                <a:latin typeface="Arial" panose="02020603050405020304" pitchFamily="2"/>
              </a:rPr>
              <a:t>r</a:t>
            </a:r>
            <a:r>
              <a:rPr lang="en-US" sz="900" i="1" spc="-45" dirty="0">
                <a:solidFill>
                  <a:srgbClr val="414042"/>
                </a:solidFill>
                <a:latin typeface="Verdana" panose="02020603050405020304" pitchFamily="2"/>
              </a:rPr>
              <a:t>e</a:t>
            </a:r>
            <a:r>
              <a:rPr lang="en-US" sz="900" i="1" spc="-45" dirty="0">
                <a:solidFill>
                  <a:srgbClr val="414042"/>
                </a:solidFill>
                <a:latin typeface="Arial" panose="02020603050405020304" pitchFamily="2"/>
              </a:rPr>
              <a:t>d </a:t>
            </a:r>
            <a:r>
              <a:rPr lang="en-US" sz="900" i="1" spc="-45" dirty="0">
                <a:solidFill>
                  <a:srgbClr val="414042"/>
                </a:solidFill>
                <a:latin typeface="Verdana" panose="02020603050405020304" pitchFamily="2"/>
              </a:rPr>
              <a:t>to verify your banking details associated with this payment schedule</a:t>
            </a:r>
            <a:r>
              <a:rPr lang="en-US" sz="900" i="1" spc="-45" dirty="0">
                <a:solidFill>
                  <a:srgbClr val="414042"/>
                </a:solidFill>
                <a:latin typeface="Arial" panose="02020603050405020304" pitchFamily="2"/>
              </a:rPr>
              <a:t>. </a:t>
            </a:r>
          </a:p>
        </p:txBody>
      </p:sp>
      <p:pic>
        <p:nvPicPr>
          <p:cNvPr id="28" name="Picture 27">
            <a:extLst>
              <a:ext uri="{FF2B5EF4-FFF2-40B4-BE49-F238E27FC236}">
                <a16:creationId xmlns:a16="http://schemas.microsoft.com/office/drawing/2014/main" id="{D82CC568-F4CB-DF54-B586-F2312DEF2E70}"/>
              </a:ext>
            </a:extLst>
          </p:cNvPr>
          <p:cNvPicPr>
            <a:picLocks noChangeAspect="1"/>
          </p:cNvPicPr>
          <p:nvPr/>
        </p:nvPicPr>
        <p:blipFill>
          <a:blip r:embed="rId7"/>
          <a:stretch>
            <a:fillRect/>
          </a:stretch>
        </p:blipFill>
        <p:spPr>
          <a:xfrm>
            <a:off x="5219064" y="3553704"/>
            <a:ext cx="1972312" cy="1040766"/>
          </a:xfrm>
          <a:prstGeom prst="rect">
            <a:avLst/>
          </a:prstGeom>
        </p:spPr>
      </p:pic>
      <p:pic>
        <p:nvPicPr>
          <p:cNvPr id="29" name="Picture 28">
            <a:extLst>
              <a:ext uri="{FF2B5EF4-FFF2-40B4-BE49-F238E27FC236}">
                <a16:creationId xmlns:a16="http://schemas.microsoft.com/office/drawing/2014/main" id="{E6BAA063-9E1C-CCE3-A6C2-E91B00EAD89D}"/>
              </a:ext>
            </a:extLst>
          </p:cNvPr>
          <p:cNvPicPr>
            <a:picLocks noChangeAspect="1"/>
          </p:cNvPicPr>
          <p:nvPr/>
        </p:nvPicPr>
        <p:blipFill>
          <a:blip r:embed="rId8"/>
          <a:stretch>
            <a:fillRect/>
          </a:stretch>
        </p:blipFill>
        <p:spPr>
          <a:xfrm>
            <a:off x="1959408" y="5660788"/>
            <a:ext cx="3401863" cy="414564"/>
          </a:xfrm>
          <a:prstGeom prst="rect">
            <a:avLst/>
          </a:prstGeom>
        </p:spPr>
      </p:pic>
      <p:pic>
        <p:nvPicPr>
          <p:cNvPr id="30" name="Picture 29">
            <a:extLst>
              <a:ext uri="{FF2B5EF4-FFF2-40B4-BE49-F238E27FC236}">
                <a16:creationId xmlns:a16="http://schemas.microsoft.com/office/drawing/2014/main" id="{605E7FB7-0B04-CB59-89E3-8DB9BF9894FB}"/>
              </a:ext>
            </a:extLst>
          </p:cNvPr>
          <p:cNvPicPr>
            <a:picLocks noChangeAspect="1"/>
          </p:cNvPicPr>
          <p:nvPr/>
        </p:nvPicPr>
        <p:blipFill>
          <a:blip r:embed="rId9"/>
          <a:stretch>
            <a:fillRect/>
          </a:stretch>
        </p:blipFill>
        <p:spPr>
          <a:xfrm>
            <a:off x="1497500" y="5942624"/>
            <a:ext cx="3883489" cy="469433"/>
          </a:xfrm>
          <a:prstGeom prst="rect">
            <a:avLst/>
          </a:prstGeom>
        </p:spPr>
      </p:pic>
      <p:sp>
        <p:nvSpPr>
          <p:cNvPr id="32" name="Text Placeholder 18">
            <a:extLst>
              <a:ext uri="{FF2B5EF4-FFF2-40B4-BE49-F238E27FC236}">
                <a16:creationId xmlns:a16="http://schemas.microsoft.com/office/drawing/2014/main" id="{ECC56A8A-8314-9440-85EC-4F193FDF130C}"/>
              </a:ext>
            </a:extLst>
          </p:cNvPr>
          <p:cNvSpPr txBox="1">
            <a:spLocks/>
          </p:cNvSpPr>
          <p:nvPr/>
        </p:nvSpPr>
        <p:spPr>
          <a:xfrm>
            <a:off x="2035601" y="6375781"/>
            <a:ext cx="3130550" cy="943610"/>
          </a:xfrm>
          <a:prstGeom prst="rect">
            <a:avLst/>
          </a:prstGeom>
          <a:noFill/>
          <a:ln w="0" cmpd="sng">
            <a:noFill/>
            <a:prstDash val="solid"/>
          </a:ln>
        </p:spPr>
        <p:txBody>
          <a:bodyPr vert="horz" lIns="0" tIns="57150" rIns="0" bIns="0" anchor="t"/>
          <a:lstStyle/>
          <a:p>
            <a:pPr algn="l">
              <a:lnSpc>
                <a:spcPts val="1000"/>
              </a:lnSpc>
            </a:pPr>
            <a:r>
              <a:rPr lang="en-US" sz="900" spc="10" dirty="0">
                <a:solidFill>
                  <a:srgbClr val="414042"/>
                </a:solidFill>
                <a:latin typeface="Verdana" panose="02020603050405020304" pitchFamily="2"/>
              </a:rPr>
              <a:t>A</a:t>
            </a:r>
            <a:r>
              <a:rPr lang="en-US" sz="900" spc="10" dirty="0">
                <a:solidFill>
                  <a:srgbClr val="414042"/>
                </a:solidFill>
                <a:latin typeface="Arial" panose="02020603050405020304" pitchFamily="2"/>
              </a:rPr>
              <a:t>dding a Paymen</a:t>
            </a:r>
            <a:r>
              <a:rPr lang="en-US" sz="900" spc="10" dirty="0">
                <a:solidFill>
                  <a:srgbClr val="414042"/>
                </a:solidFill>
                <a:latin typeface="Verdana" panose="02020603050405020304" pitchFamily="2"/>
              </a:rPr>
              <a:t>t </a:t>
            </a:r>
            <a:r>
              <a:rPr lang="en-US" sz="900" spc="10" dirty="0">
                <a:solidFill>
                  <a:srgbClr val="414042"/>
                </a:solidFill>
                <a:latin typeface="Arial" panose="02020603050405020304" pitchFamily="2"/>
              </a:rPr>
              <a:t>Op</a:t>
            </a:r>
            <a:r>
              <a:rPr lang="en-US" sz="900" spc="10" dirty="0">
                <a:solidFill>
                  <a:srgbClr val="414042"/>
                </a:solidFill>
                <a:latin typeface="Verdana" panose="02020603050405020304" pitchFamily="2"/>
              </a:rPr>
              <a:t>t</a:t>
            </a:r>
            <a:r>
              <a:rPr lang="en-US" sz="900" spc="10" dirty="0">
                <a:solidFill>
                  <a:srgbClr val="414042"/>
                </a:solidFill>
                <a:latin typeface="Arial" panose="02020603050405020304" pitchFamily="2"/>
              </a:rPr>
              <a:t>ion </a:t>
            </a:r>
          </a:p>
          <a:p>
            <a:pPr marR="45720" algn="just">
              <a:lnSpc>
                <a:spcPts val="1000"/>
              </a:lnSpc>
              <a:spcBef>
                <a:spcPts val="10"/>
              </a:spcBef>
              <a:spcAft>
                <a:spcPts val="2985"/>
              </a:spcAft>
            </a:pPr>
            <a:r>
              <a:rPr lang="en-US" sz="1000" spc="-35" dirty="0">
                <a:solidFill>
                  <a:srgbClr val="414042"/>
                </a:solidFill>
                <a:latin typeface="Arial" panose="02020603050405020304" pitchFamily="2"/>
              </a:rPr>
              <a:t>W</a:t>
            </a:r>
            <a:r>
              <a:rPr lang="en-US" sz="1000" spc="-35" dirty="0">
                <a:solidFill>
                  <a:srgbClr val="414042"/>
                </a:solidFill>
                <a:latin typeface="Verdana" panose="02020603050405020304" pitchFamily="2"/>
              </a:rPr>
              <a:t>hen setting up one-time or scheduled payments, you will be re</a:t>
            </a:r>
            <a:r>
              <a:rPr lang="en-US" sz="1000" spc="-35" dirty="0">
                <a:solidFill>
                  <a:srgbClr val="414042"/>
                </a:solidFill>
                <a:latin typeface="Arial" panose="02020603050405020304" pitchFamily="2"/>
              </a:rPr>
              <a:t>q</a:t>
            </a:r>
            <a:r>
              <a:rPr lang="en-US" sz="1000" spc="-35" dirty="0">
                <a:solidFill>
                  <a:srgbClr val="414042"/>
                </a:solidFill>
                <a:latin typeface="Verdana" panose="02020603050405020304" pitchFamily="2"/>
              </a:rPr>
              <a:t>uired to select a new or e</a:t>
            </a:r>
            <a:r>
              <a:rPr lang="en-US" sz="1000" spc="-35" dirty="0">
                <a:solidFill>
                  <a:srgbClr val="414042"/>
                </a:solidFill>
                <a:latin typeface="Arial" panose="02020603050405020304" pitchFamily="2"/>
              </a:rPr>
              <a:t>x</a:t>
            </a:r>
            <a:r>
              <a:rPr lang="en-US" sz="1000" spc="-35" dirty="0">
                <a:solidFill>
                  <a:srgbClr val="414042"/>
                </a:solidFill>
                <a:latin typeface="Verdana" panose="02020603050405020304" pitchFamily="2"/>
              </a:rPr>
              <a:t>isting payment option, including e-check </a:t>
            </a:r>
            <a:r>
              <a:rPr lang="en-US" sz="1000" spc="-35" dirty="0">
                <a:solidFill>
                  <a:srgbClr val="414042"/>
                </a:solidFill>
                <a:latin typeface="Arial" panose="02020603050405020304" pitchFamily="2"/>
              </a:rPr>
              <a:t>(ACH) </a:t>
            </a:r>
            <a:r>
              <a:rPr lang="en-US" sz="1000" spc="-35" dirty="0">
                <a:solidFill>
                  <a:srgbClr val="414042"/>
                </a:solidFill>
                <a:latin typeface="Verdana" panose="02020603050405020304" pitchFamily="2"/>
              </a:rPr>
              <a:t>for </a:t>
            </a:r>
            <a:r>
              <a:rPr lang="en-US" sz="1000" spc="-35" dirty="0">
                <a:solidFill>
                  <a:srgbClr val="414042"/>
                </a:solidFill>
                <a:latin typeface="Arial" panose="02020603050405020304" pitchFamily="2"/>
              </a:rPr>
              <a:t>FR</a:t>
            </a:r>
            <a:r>
              <a:rPr lang="en-US" sz="1000" spc="-35" dirty="0">
                <a:solidFill>
                  <a:srgbClr val="414042"/>
                </a:solidFill>
                <a:latin typeface="Verdana" panose="02020603050405020304" pitchFamily="2"/>
              </a:rPr>
              <a:t>EE or credit and debit card for a nominal fee</a:t>
            </a:r>
            <a:r>
              <a:rPr lang="en-US" sz="1000" spc="-35" dirty="0">
                <a:solidFill>
                  <a:srgbClr val="414042"/>
                </a:solidFill>
                <a:latin typeface="Arial" panose="02020603050405020304" pitchFamily="2"/>
              </a:rPr>
              <a:t>. </a:t>
            </a:r>
          </a:p>
        </p:txBody>
      </p:sp>
      <p:pic>
        <p:nvPicPr>
          <p:cNvPr id="33" name="Picture 32">
            <a:extLst>
              <a:ext uri="{FF2B5EF4-FFF2-40B4-BE49-F238E27FC236}">
                <a16:creationId xmlns:a16="http://schemas.microsoft.com/office/drawing/2014/main" id="{13600498-D662-2164-55FF-A507F5E4AAD9}"/>
              </a:ext>
            </a:extLst>
          </p:cNvPr>
          <p:cNvPicPr>
            <a:picLocks noChangeAspect="1"/>
          </p:cNvPicPr>
          <p:nvPr/>
        </p:nvPicPr>
        <p:blipFill>
          <a:blip r:embed="rId10"/>
          <a:stretch>
            <a:fillRect/>
          </a:stretch>
        </p:blipFill>
        <p:spPr>
          <a:xfrm>
            <a:off x="5219063" y="5577295"/>
            <a:ext cx="1972312" cy="883997"/>
          </a:xfrm>
          <a:prstGeom prst="rect">
            <a:avLst/>
          </a:prstGeom>
        </p:spPr>
      </p:pic>
      <p:pic>
        <p:nvPicPr>
          <p:cNvPr id="34" name="Picture 33">
            <a:extLst>
              <a:ext uri="{FF2B5EF4-FFF2-40B4-BE49-F238E27FC236}">
                <a16:creationId xmlns:a16="http://schemas.microsoft.com/office/drawing/2014/main" id="{9F486CEA-7D82-4DB2-AC4B-ED8F891CE6A1}"/>
              </a:ext>
            </a:extLst>
          </p:cNvPr>
          <p:cNvPicPr>
            <a:picLocks noChangeAspect="1"/>
          </p:cNvPicPr>
          <p:nvPr/>
        </p:nvPicPr>
        <p:blipFill>
          <a:blip r:embed="rId11"/>
          <a:stretch>
            <a:fillRect/>
          </a:stretch>
        </p:blipFill>
        <p:spPr>
          <a:xfrm>
            <a:off x="1625601" y="4888885"/>
            <a:ext cx="3950550" cy="408467"/>
          </a:xfrm>
          <a:prstGeom prst="rect">
            <a:avLst/>
          </a:prstGeom>
        </p:spPr>
      </p:pic>
      <p:sp>
        <p:nvSpPr>
          <p:cNvPr id="35" name="Text Placeholder 19">
            <a:extLst>
              <a:ext uri="{FF2B5EF4-FFF2-40B4-BE49-F238E27FC236}">
                <a16:creationId xmlns:a16="http://schemas.microsoft.com/office/drawing/2014/main" id="{B299641D-E653-896C-583F-4543CBE48F2F}"/>
              </a:ext>
            </a:extLst>
          </p:cNvPr>
          <p:cNvSpPr txBox="1">
            <a:spLocks/>
          </p:cNvSpPr>
          <p:nvPr/>
        </p:nvSpPr>
        <p:spPr>
          <a:xfrm>
            <a:off x="2030962" y="7249141"/>
            <a:ext cx="3886200" cy="264795"/>
          </a:xfrm>
          <a:prstGeom prst="rect">
            <a:avLst/>
          </a:prstGeom>
          <a:noFill/>
          <a:ln w="0" cmpd="sng">
            <a:noFill/>
            <a:prstDash val="solid"/>
          </a:ln>
        </p:spPr>
        <p:txBody>
          <a:bodyPr vert="horz" lIns="0" tIns="0" rIns="0" bIns="0" anchor="t"/>
          <a:lstStyle/>
          <a:p>
            <a:pPr algn="l">
              <a:lnSpc>
                <a:spcPts val="1800"/>
              </a:lnSpc>
              <a:spcAft>
                <a:spcPts val="285"/>
              </a:spcAft>
              <a:tabLst>
                <a:tab pos="594360" algn="l"/>
              </a:tabLst>
            </a:pPr>
            <a:r>
              <a:rPr lang="en-US" sz="100" i="1" spc="45" dirty="0">
                <a:solidFill>
                  <a:srgbClr val="414042"/>
                </a:solidFill>
                <a:latin typeface="Arial" panose="02020603050405020304" pitchFamily="2"/>
              </a:rPr>
              <a:t> </a:t>
            </a:r>
            <a:r>
              <a:rPr lang="en-US" sz="1550" i="1" spc="45" dirty="0">
                <a:solidFill>
                  <a:srgbClr val="414042"/>
                </a:solidFill>
                <a:latin typeface="Arial" panose="02020603050405020304" pitchFamily="2"/>
              </a:rPr>
              <a:t>Set </a:t>
            </a:r>
            <a:r>
              <a:rPr lang="en-US" sz="1500" i="1" spc="45" dirty="0">
                <a:solidFill>
                  <a:srgbClr val="414042"/>
                </a:solidFill>
                <a:latin typeface="Arial" panose="02020603050405020304" pitchFamily="2"/>
              </a:rPr>
              <a:t>Up </a:t>
            </a:r>
            <a:r>
              <a:rPr lang="en-US" sz="1550" i="1" spc="45" dirty="0">
                <a:solidFill>
                  <a:srgbClr val="414042"/>
                </a:solidFill>
                <a:latin typeface="Arial" panose="02020603050405020304" pitchFamily="2"/>
              </a:rPr>
              <a:t>S</a:t>
            </a:r>
            <a:r>
              <a:rPr lang="en-US" sz="1500" i="1" spc="45" dirty="0">
                <a:solidFill>
                  <a:srgbClr val="414042"/>
                </a:solidFill>
                <a:latin typeface="Arial" panose="02020603050405020304" pitchFamily="2"/>
              </a:rPr>
              <a:t>ch</a:t>
            </a:r>
            <a:r>
              <a:rPr lang="en-US" sz="1550" i="1" spc="45" dirty="0">
                <a:solidFill>
                  <a:srgbClr val="414042"/>
                </a:solidFill>
                <a:latin typeface="Arial" panose="02020603050405020304" pitchFamily="2"/>
              </a:rPr>
              <a:t>e</a:t>
            </a:r>
            <a:r>
              <a:rPr lang="en-US" sz="1500" i="1" spc="45" dirty="0">
                <a:solidFill>
                  <a:srgbClr val="414042"/>
                </a:solidFill>
                <a:latin typeface="Arial" panose="02020603050405020304" pitchFamily="2"/>
              </a:rPr>
              <a:t>dul</a:t>
            </a:r>
            <a:r>
              <a:rPr lang="en-US" sz="1550" i="1" spc="45" dirty="0">
                <a:solidFill>
                  <a:srgbClr val="414042"/>
                </a:solidFill>
                <a:latin typeface="Arial" panose="02020603050405020304" pitchFamily="2"/>
              </a:rPr>
              <a:t>e</a:t>
            </a:r>
            <a:r>
              <a:rPr lang="en-US" sz="1500" i="1" spc="45" dirty="0">
                <a:solidFill>
                  <a:srgbClr val="414042"/>
                </a:solidFill>
                <a:latin typeface="Arial" panose="02020603050405020304" pitchFamily="2"/>
              </a:rPr>
              <a:t>d </a:t>
            </a:r>
            <a:r>
              <a:rPr lang="en-US" sz="1550" i="1" spc="45" dirty="0">
                <a:solidFill>
                  <a:srgbClr val="414042"/>
                </a:solidFill>
                <a:latin typeface="Arial" panose="02020603050405020304" pitchFamily="2"/>
              </a:rPr>
              <a:t>Pa</a:t>
            </a:r>
            <a:r>
              <a:rPr lang="en-US" sz="1500" i="1" spc="45" dirty="0">
                <a:solidFill>
                  <a:srgbClr val="414042"/>
                </a:solidFill>
                <a:latin typeface="Arial" panose="02020603050405020304" pitchFamily="2"/>
              </a:rPr>
              <a:t>ym</a:t>
            </a:r>
            <a:r>
              <a:rPr lang="en-US" sz="1550" i="1" spc="45" dirty="0">
                <a:solidFill>
                  <a:srgbClr val="414042"/>
                </a:solidFill>
                <a:latin typeface="Arial" panose="02020603050405020304" pitchFamily="2"/>
              </a:rPr>
              <a:t>ent</a:t>
            </a:r>
            <a:r>
              <a:rPr lang="en-US" sz="1500" i="1" spc="45" dirty="0">
                <a:solidFill>
                  <a:srgbClr val="414042"/>
                </a:solidFill>
                <a:latin typeface="Arial" panose="02020603050405020304" pitchFamily="2"/>
              </a:rPr>
              <a:t>s </a:t>
            </a:r>
          </a:p>
        </p:txBody>
      </p:sp>
      <p:sp>
        <p:nvSpPr>
          <p:cNvPr id="36" name="Text Placeholder 30">
            <a:extLst>
              <a:ext uri="{FF2B5EF4-FFF2-40B4-BE49-F238E27FC236}">
                <a16:creationId xmlns:a16="http://schemas.microsoft.com/office/drawing/2014/main" id="{38A9CDE2-E35A-A0E0-A37D-41667AFCED09}"/>
              </a:ext>
            </a:extLst>
          </p:cNvPr>
          <p:cNvSpPr txBox="1">
            <a:spLocks/>
          </p:cNvSpPr>
          <p:nvPr/>
        </p:nvSpPr>
        <p:spPr>
          <a:xfrm>
            <a:off x="1558225" y="7506181"/>
            <a:ext cx="5795075" cy="451485"/>
          </a:xfrm>
          <a:prstGeom prst="rect">
            <a:avLst/>
          </a:prstGeom>
          <a:noFill/>
          <a:ln w="0" cmpd="sng">
            <a:noFill/>
            <a:prstDash val="solid"/>
          </a:ln>
        </p:spPr>
        <p:txBody>
          <a:bodyPr vert="horz" lIns="0" tIns="0" rIns="0" bIns="0" anchor="t"/>
          <a:lstStyle/>
          <a:p>
            <a:pPr marL="502920" marR="182880" algn="l">
              <a:lnSpc>
                <a:spcPts val="1200"/>
              </a:lnSpc>
              <a:spcAft>
                <a:spcPts val="1115"/>
              </a:spcAft>
            </a:pPr>
            <a:r>
              <a:rPr lang="en-US" sz="1050" i="1" dirty="0">
                <a:solidFill>
                  <a:srgbClr val="414042"/>
                </a:solidFill>
                <a:latin typeface="Arial" panose="02020603050405020304" pitchFamily="2"/>
              </a:rPr>
              <a:t>F</a:t>
            </a:r>
            <a:r>
              <a:rPr lang="en-US" sz="1100" i="1" dirty="0">
                <a:solidFill>
                  <a:srgbClr val="414042"/>
                </a:solidFill>
                <a:latin typeface="Arial" panose="02020603050405020304" pitchFamily="2"/>
              </a:rPr>
              <a:t>rom the home screen</a:t>
            </a:r>
            <a:r>
              <a:rPr lang="en-US" sz="1050" i="1" dirty="0">
                <a:solidFill>
                  <a:srgbClr val="414042"/>
                </a:solidFill>
                <a:latin typeface="Arial" panose="02020603050405020304" pitchFamily="2"/>
              </a:rPr>
              <a:t>, </a:t>
            </a:r>
            <a:r>
              <a:rPr lang="en-US" sz="1100" i="1" dirty="0">
                <a:solidFill>
                  <a:srgbClr val="414042"/>
                </a:solidFill>
                <a:latin typeface="Arial" panose="02020603050405020304" pitchFamily="2"/>
              </a:rPr>
              <a:t>clic</a:t>
            </a:r>
            <a:r>
              <a:rPr lang="en-US" sz="1050" i="1" dirty="0">
                <a:solidFill>
                  <a:srgbClr val="414042"/>
                </a:solidFill>
                <a:latin typeface="Arial" panose="02020603050405020304" pitchFamily="2"/>
              </a:rPr>
              <a:t>k Au</a:t>
            </a:r>
            <a:r>
              <a:rPr lang="en-US" sz="1100" i="1" dirty="0">
                <a:solidFill>
                  <a:srgbClr val="414042"/>
                </a:solidFill>
                <a:latin typeface="Arial" panose="02020603050405020304" pitchFamily="2"/>
              </a:rPr>
              <a:t>t</a:t>
            </a:r>
            <a:r>
              <a:rPr lang="en-US" sz="1050" i="1" dirty="0">
                <a:solidFill>
                  <a:srgbClr val="414042"/>
                </a:solidFill>
                <a:latin typeface="Arial" panose="02020603050405020304" pitchFamily="2"/>
              </a:rPr>
              <a:t>o </a:t>
            </a:r>
            <a:r>
              <a:rPr lang="en-US" sz="1100" i="1" dirty="0">
                <a:solidFill>
                  <a:srgbClr val="414042"/>
                </a:solidFill>
                <a:latin typeface="Arial" panose="02020603050405020304" pitchFamily="2"/>
              </a:rPr>
              <a:t>Pa</a:t>
            </a:r>
            <a:r>
              <a:rPr lang="en-US" sz="1050" i="1" dirty="0">
                <a:solidFill>
                  <a:srgbClr val="414042"/>
                </a:solidFill>
                <a:latin typeface="Arial" panose="02020603050405020304" pitchFamily="2"/>
              </a:rPr>
              <a:t>y </a:t>
            </a:r>
            <a:r>
              <a:rPr lang="en-US" sz="1100" i="1" dirty="0">
                <a:solidFill>
                  <a:srgbClr val="414042"/>
                </a:solidFill>
                <a:latin typeface="Arial" panose="02020603050405020304" pitchFamily="2"/>
              </a:rPr>
              <a:t>and then select your </a:t>
            </a:r>
            <a:r>
              <a:rPr lang="en-US" sz="1050" i="1" dirty="0">
                <a:solidFill>
                  <a:srgbClr val="414042"/>
                </a:solidFill>
                <a:latin typeface="Arial" panose="02020603050405020304" pitchFamily="2"/>
              </a:rPr>
              <a:t>p</a:t>
            </a:r>
            <a:r>
              <a:rPr lang="en-US" sz="1100" i="1" dirty="0">
                <a:solidFill>
                  <a:srgbClr val="414042"/>
                </a:solidFill>
                <a:latin typeface="Arial" panose="02020603050405020304" pitchFamily="2"/>
              </a:rPr>
              <a:t>ayment o</a:t>
            </a:r>
            <a:r>
              <a:rPr lang="en-US" sz="1050" i="1" dirty="0">
                <a:solidFill>
                  <a:srgbClr val="414042"/>
                </a:solidFill>
                <a:latin typeface="Arial" panose="02020603050405020304" pitchFamily="2"/>
              </a:rPr>
              <a:t>p</a:t>
            </a:r>
            <a:r>
              <a:rPr lang="en-US" sz="1100" i="1" dirty="0">
                <a:solidFill>
                  <a:srgbClr val="414042"/>
                </a:solidFill>
                <a:latin typeface="Arial" panose="02020603050405020304" pitchFamily="2"/>
              </a:rPr>
              <a:t>tion</a:t>
            </a:r>
            <a:r>
              <a:rPr lang="en-US" sz="1050" i="1" dirty="0">
                <a:solidFill>
                  <a:srgbClr val="414042"/>
                </a:solidFill>
                <a:latin typeface="Arial" panose="02020603050405020304" pitchFamily="2"/>
              </a:rPr>
              <a:t>, p</a:t>
            </a:r>
            <a:r>
              <a:rPr lang="en-US" sz="1100" i="1" dirty="0">
                <a:solidFill>
                  <a:srgbClr val="414042"/>
                </a:solidFill>
                <a:latin typeface="Arial" panose="02020603050405020304" pitchFamily="2"/>
              </a:rPr>
              <a:t>ayment </a:t>
            </a:r>
            <a:r>
              <a:rPr lang="en-US" sz="1050" i="1" dirty="0">
                <a:solidFill>
                  <a:srgbClr val="414042"/>
                </a:solidFill>
                <a:latin typeface="Arial" panose="02020603050405020304" pitchFamily="2"/>
              </a:rPr>
              <a:t>f</a:t>
            </a:r>
            <a:r>
              <a:rPr lang="en-US" sz="1100" i="1" dirty="0">
                <a:solidFill>
                  <a:srgbClr val="414042"/>
                </a:solidFill>
                <a:latin typeface="Arial" panose="02020603050405020304" pitchFamily="2"/>
              </a:rPr>
              <a:t>re</a:t>
            </a:r>
            <a:r>
              <a:rPr lang="en-US" sz="1050" i="1" dirty="0">
                <a:solidFill>
                  <a:srgbClr val="414042"/>
                </a:solidFill>
                <a:latin typeface="Arial" panose="02020603050405020304" pitchFamily="2"/>
              </a:rPr>
              <a:t>q</a:t>
            </a:r>
            <a:r>
              <a:rPr lang="en-US" sz="1100" i="1" dirty="0">
                <a:solidFill>
                  <a:srgbClr val="414042"/>
                </a:solidFill>
                <a:latin typeface="Arial" panose="02020603050405020304" pitchFamily="2"/>
              </a:rPr>
              <a:t>uency and amount</a:t>
            </a:r>
            <a:r>
              <a:rPr lang="en-US" sz="1050" i="1" dirty="0">
                <a:solidFill>
                  <a:srgbClr val="414042"/>
                </a:solidFill>
                <a:latin typeface="Arial" panose="02020603050405020304" pitchFamily="2"/>
              </a:rPr>
              <a:t>. </a:t>
            </a:r>
          </a:p>
        </p:txBody>
      </p:sp>
      <p:sp>
        <p:nvSpPr>
          <p:cNvPr id="37" name="Text Placeholder 31">
            <a:extLst>
              <a:ext uri="{FF2B5EF4-FFF2-40B4-BE49-F238E27FC236}">
                <a16:creationId xmlns:a16="http://schemas.microsoft.com/office/drawing/2014/main" id="{66FC4CBB-6DFE-D731-6B19-2152C93EB89F}"/>
              </a:ext>
            </a:extLst>
          </p:cNvPr>
          <p:cNvSpPr txBox="1">
            <a:spLocks/>
          </p:cNvSpPr>
          <p:nvPr/>
        </p:nvSpPr>
        <p:spPr>
          <a:xfrm>
            <a:off x="1493613" y="7893877"/>
            <a:ext cx="5697761" cy="497599"/>
          </a:xfrm>
          <a:prstGeom prst="rect">
            <a:avLst/>
          </a:prstGeom>
          <a:noFill/>
          <a:ln w="0" cmpd="sng">
            <a:noFill/>
            <a:prstDash val="solid"/>
          </a:ln>
        </p:spPr>
        <p:txBody>
          <a:bodyPr vert="horz" lIns="0" tIns="0" rIns="0" bIns="0" anchor="t"/>
          <a:lstStyle/>
          <a:p>
            <a:pPr marL="502920" algn="l">
              <a:lnSpc>
                <a:spcPts val="800"/>
              </a:lnSpc>
            </a:pPr>
            <a:r>
              <a:rPr lang="en-US" sz="900" b="1" i="1" spc="40" dirty="0">
                <a:solidFill>
                  <a:srgbClr val="414042"/>
                </a:solidFill>
                <a:latin typeface="Arial" panose="02020603050405020304" pitchFamily="2"/>
              </a:rPr>
              <a:t>Full </a:t>
            </a:r>
            <a:r>
              <a:rPr lang="en-US" sz="900" b="1" i="1" spc="40" dirty="0">
                <a:solidFill>
                  <a:srgbClr val="414042"/>
                </a:solidFill>
                <a:latin typeface="Verdana" panose="02020603050405020304" pitchFamily="2"/>
              </a:rPr>
              <a:t>A</a:t>
            </a:r>
            <a:r>
              <a:rPr lang="en-US" sz="900" b="1" i="1" spc="40" dirty="0">
                <a:solidFill>
                  <a:srgbClr val="414042"/>
                </a:solidFill>
                <a:latin typeface="Arial" panose="02020603050405020304" pitchFamily="2"/>
              </a:rPr>
              <a:t>moun</a:t>
            </a:r>
            <a:r>
              <a:rPr lang="en-US" sz="900" b="1" i="1" spc="40" dirty="0">
                <a:solidFill>
                  <a:srgbClr val="414042"/>
                </a:solidFill>
                <a:latin typeface="Verdana" panose="02020603050405020304" pitchFamily="2"/>
              </a:rPr>
              <a:t>t </a:t>
            </a:r>
          </a:p>
          <a:p>
            <a:pPr marL="502920" algn="l">
              <a:lnSpc>
                <a:spcPts val="800"/>
              </a:lnSpc>
            </a:pPr>
            <a:r>
              <a:rPr lang="en-US" sz="900" b="1" i="1" spc="-35" dirty="0">
                <a:solidFill>
                  <a:srgbClr val="414042"/>
                </a:solidFill>
                <a:latin typeface="Arial" panose="02020603050405020304" pitchFamily="2"/>
              </a:rPr>
              <a:t>S</a:t>
            </a:r>
            <a:r>
              <a:rPr lang="en-US" sz="900" b="1" i="1" spc="-35" dirty="0">
                <a:solidFill>
                  <a:srgbClr val="414042"/>
                </a:solidFill>
                <a:latin typeface="Verdana" panose="02020603050405020304" pitchFamily="2"/>
              </a:rPr>
              <a:t>elect this option if you want to automatically pay ALL charges on your account, including assessment charges, special assessments, and one-time fees</a:t>
            </a:r>
            <a:r>
              <a:rPr lang="en-US" sz="900" b="1" i="1" spc="-35" dirty="0">
                <a:solidFill>
                  <a:srgbClr val="414042"/>
                </a:solidFill>
                <a:latin typeface="Arial" panose="02020603050405020304" pitchFamily="2"/>
              </a:rPr>
              <a:t>. Y</a:t>
            </a:r>
            <a:r>
              <a:rPr lang="en-US" sz="900" b="1" i="1" spc="-35" dirty="0">
                <a:solidFill>
                  <a:srgbClr val="414042"/>
                </a:solidFill>
                <a:latin typeface="Verdana" panose="02020603050405020304" pitchFamily="2"/>
              </a:rPr>
              <a:t>ou may be provided with the option to set a ma</a:t>
            </a:r>
            <a:r>
              <a:rPr lang="en-US" sz="900" b="1" i="1" spc="-35" dirty="0">
                <a:solidFill>
                  <a:srgbClr val="414042"/>
                </a:solidFill>
                <a:latin typeface="Arial" panose="02020603050405020304" pitchFamily="2"/>
              </a:rPr>
              <a:t>x</a:t>
            </a:r>
            <a:r>
              <a:rPr lang="en-US" sz="900" b="1" i="1" spc="-35" dirty="0">
                <a:solidFill>
                  <a:srgbClr val="414042"/>
                </a:solidFill>
                <a:latin typeface="Verdana" panose="02020603050405020304" pitchFamily="2"/>
              </a:rPr>
              <a:t>imum as well</a:t>
            </a:r>
            <a:r>
              <a:rPr lang="en-US" sz="900" b="1" i="1" spc="-35" dirty="0">
                <a:solidFill>
                  <a:srgbClr val="414042"/>
                </a:solidFill>
                <a:latin typeface="Arial" panose="02020603050405020304" pitchFamily="2"/>
              </a:rPr>
              <a:t>. </a:t>
            </a:r>
          </a:p>
        </p:txBody>
      </p:sp>
      <p:sp>
        <p:nvSpPr>
          <p:cNvPr id="39" name="Text Placeholder 32">
            <a:extLst>
              <a:ext uri="{FF2B5EF4-FFF2-40B4-BE49-F238E27FC236}">
                <a16:creationId xmlns:a16="http://schemas.microsoft.com/office/drawing/2014/main" id="{6C3DC69D-E254-3CE2-1140-B0292A37CDC7}"/>
              </a:ext>
            </a:extLst>
          </p:cNvPr>
          <p:cNvSpPr txBox="1">
            <a:spLocks/>
          </p:cNvSpPr>
          <p:nvPr/>
        </p:nvSpPr>
        <p:spPr>
          <a:xfrm>
            <a:off x="1975139" y="8299431"/>
            <a:ext cx="5060661" cy="494665"/>
          </a:xfrm>
          <a:prstGeom prst="rect">
            <a:avLst/>
          </a:prstGeom>
          <a:noFill/>
          <a:ln w="0" cmpd="sng">
            <a:noFill/>
            <a:prstDash val="solid"/>
          </a:ln>
        </p:spPr>
        <p:txBody>
          <a:bodyPr vert="horz" lIns="0" tIns="97155" rIns="0" bIns="0" anchor="t"/>
          <a:lstStyle/>
          <a:p>
            <a:pPr algn="l">
              <a:lnSpc>
                <a:spcPts val="1000"/>
              </a:lnSpc>
            </a:pPr>
            <a:r>
              <a:rPr lang="en-US" sz="850" b="1" i="1" dirty="0">
                <a:solidFill>
                  <a:srgbClr val="414042"/>
                </a:solidFill>
                <a:latin typeface="Arial" panose="02020603050405020304" pitchFamily="2"/>
              </a:rPr>
              <a:t>Fixed </a:t>
            </a:r>
            <a:r>
              <a:rPr lang="en-US" sz="800" b="1" i="1" dirty="0">
                <a:solidFill>
                  <a:srgbClr val="414042"/>
                </a:solidFill>
                <a:latin typeface="Verdana" panose="02020603050405020304" pitchFamily="2"/>
              </a:rPr>
              <a:t>A</a:t>
            </a:r>
            <a:r>
              <a:rPr lang="en-US" sz="850" b="1" i="1" dirty="0">
                <a:solidFill>
                  <a:srgbClr val="414042"/>
                </a:solidFill>
                <a:latin typeface="Arial" panose="02020603050405020304" pitchFamily="2"/>
              </a:rPr>
              <a:t>moun</a:t>
            </a:r>
            <a:r>
              <a:rPr lang="en-US" sz="800" b="1" i="1" dirty="0">
                <a:solidFill>
                  <a:srgbClr val="414042"/>
                </a:solidFill>
                <a:latin typeface="Verdana" panose="02020603050405020304" pitchFamily="2"/>
              </a:rPr>
              <a:t>t </a:t>
            </a:r>
          </a:p>
          <a:p>
            <a:pPr algn="just">
              <a:lnSpc>
                <a:spcPts val="1000"/>
              </a:lnSpc>
              <a:spcBef>
                <a:spcPts val="10"/>
              </a:spcBef>
            </a:pPr>
            <a:r>
              <a:rPr lang="en-US" sz="850" b="1" i="1" spc="-35" dirty="0">
                <a:solidFill>
                  <a:srgbClr val="414042"/>
                </a:solidFill>
                <a:latin typeface="Arial" panose="02020603050405020304" pitchFamily="2"/>
              </a:rPr>
              <a:t>S</a:t>
            </a:r>
            <a:r>
              <a:rPr lang="en-US" sz="800" b="1" i="1" spc="-35" dirty="0">
                <a:solidFill>
                  <a:srgbClr val="414042"/>
                </a:solidFill>
                <a:latin typeface="Verdana" panose="02020603050405020304" pitchFamily="2"/>
              </a:rPr>
              <a:t>elect this option if you want to pay a </a:t>
            </a:r>
            <a:r>
              <a:rPr lang="en-US" sz="1050" b="1" i="1" u="sng" spc="-35" dirty="0">
                <a:solidFill>
                  <a:srgbClr val="414042"/>
                </a:solidFill>
                <a:latin typeface="Arial" panose="02020603050405020304" pitchFamily="2"/>
              </a:rPr>
              <a:t>fixed</a:t>
            </a:r>
            <a:r>
              <a:rPr lang="en-US" sz="1000" b="1" i="1" spc="-35" dirty="0">
                <a:solidFill>
                  <a:srgbClr val="414042"/>
                </a:solidFill>
                <a:latin typeface="Arial" panose="02020603050405020304" pitchFamily="2"/>
              </a:rPr>
              <a:t> </a:t>
            </a:r>
            <a:r>
              <a:rPr lang="en-US" sz="850" b="1" i="1" spc="-35" dirty="0">
                <a:solidFill>
                  <a:srgbClr val="414042"/>
                </a:solidFill>
                <a:latin typeface="Arial" panose="02020603050405020304" pitchFamily="2"/>
              </a:rPr>
              <a:t>amoun</a:t>
            </a:r>
            <a:r>
              <a:rPr lang="en-US" sz="800" b="1" i="1" spc="-35" dirty="0">
                <a:solidFill>
                  <a:srgbClr val="414042"/>
                </a:solidFill>
                <a:latin typeface="Verdana" panose="02020603050405020304" pitchFamily="2"/>
              </a:rPr>
              <a:t>t o</a:t>
            </a:r>
            <a:r>
              <a:rPr lang="en-US" sz="850" b="1" i="1" spc="-35" dirty="0">
                <a:solidFill>
                  <a:srgbClr val="414042"/>
                </a:solidFill>
                <a:latin typeface="Arial" panose="02020603050405020304" pitchFamily="2"/>
              </a:rPr>
              <a:t>f </a:t>
            </a:r>
            <a:r>
              <a:rPr lang="en-US" sz="800" b="1" i="1" spc="-35" dirty="0">
                <a:solidFill>
                  <a:srgbClr val="414042"/>
                </a:solidFill>
                <a:latin typeface="Verdana" panose="02020603050405020304" pitchFamily="2"/>
              </a:rPr>
              <a:t>t</a:t>
            </a:r>
            <a:r>
              <a:rPr lang="en-US" sz="850" b="1" i="1" spc="-35" dirty="0">
                <a:solidFill>
                  <a:srgbClr val="414042"/>
                </a:solidFill>
                <a:latin typeface="Arial" panose="02020603050405020304" pitchFamily="2"/>
              </a:rPr>
              <a:t>h</a:t>
            </a:r>
            <a:r>
              <a:rPr lang="en-US" sz="800" b="1" i="1" spc="-35" dirty="0">
                <a:solidFill>
                  <a:srgbClr val="414042"/>
                </a:solidFill>
                <a:latin typeface="Verdana" panose="02020603050405020304" pitchFamily="2"/>
              </a:rPr>
              <a:t>e tot</a:t>
            </a:r>
            <a:r>
              <a:rPr lang="en-US" sz="850" b="1" i="1" spc="-35" dirty="0">
                <a:solidFill>
                  <a:srgbClr val="414042"/>
                </a:solidFill>
                <a:latin typeface="Arial" panose="02020603050405020304" pitchFamily="2"/>
              </a:rPr>
              <a:t>al du</a:t>
            </a:r>
            <a:r>
              <a:rPr lang="en-US" sz="800" b="1" i="1" spc="-35" dirty="0">
                <a:solidFill>
                  <a:srgbClr val="414042"/>
                </a:solidFill>
                <a:latin typeface="Verdana" panose="02020603050405020304" pitchFamily="2"/>
              </a:rPr>
              <a:t>e</a:t>
            </a:r>
            <a:r>
              <a:rPr lang="en-US" sz="850" b="1" i="1" spc="-35" dirty="0">
                <a:solidFill>
                  <a:srgbClr val="414042"/>
                </a:solidFill>
                <a:latin typeface="Arial" panose="02020603050405020304" pitchFamily="2"/>
              </a:rPr>
              <a:t>. Any am</a:t>
            </a:r>
            <a:r>
              <a:rPr lang="en-US" sz="800" b="1" i="1" spc="-35" dirty="0">
                <a:solidFill>
                  <a:srgbClr val="414042"/>
                </a:solidFill>
                <a:latin typeface="Verdana" panose="02020603050405020304" pitchFamily="2"/>
              </a:rPr>
              <a:t>o</a:t>
            </a:r>
            <a:r>
              <a:rPr lang="en-US" sz="850" b="1" i="1" spc="-35" dirty="0">
                <a:solidFill>
                  <a:srgbClr val="414042"/>
                </a:solidFill>
                <a:latin typeface="Arial" panose="02020603050405020304" pitchFamily="2"/>
              </a:rPr>
              <a:t>un</a:t>
            </a:r>
            <a:r>
              <a:rPr lang="en-US" sz="800" b="1" i="1" spc="-35" dirty="0">
                <a:solidFill>
                  <a:srgbClr val="414042"/>
                </a:solidFill>
                <a:latin typeface="Verdana" panose="02020603050405020304" pitchFamily="2"/>
              </a:rPr>
              <a:t>t </a:t>
            </a:r>
            <a:r>
              <a:rPr lang="en-US" sz="850" b="1" i="1" spc="-35" dirty="0">
                <a:solidFill>
                  <a:srgbClr val="414042"/>
                </a:solidFill>
                <a:latin typeface="Arial" panose="02020603050405020304" pitchFamily="2"/>
              </a:rPr>
              <a:t>du</a:t>
            </a:r>
            <a:r>
              <a:rPr lang="en-US" sz="800" b="1" i="1" spc="-35" dirty="0">
                <a:solidFill>
                  <a:srgbClr val="414042"/>
                </a:solidFill>
                <a:latin typeface="Verdana" panose="02020603050405020304" pitchFamily="2"/>
              </a:rPr>
              <a:t>e </a:t>
            </a:r>
            <a:r>
              <a:rPr lang="en-US" sz="850" b="1" i="1" spc="-35" dirty="0">
                <a:solidFill>
                  <a:srgbClr val="414042"/>
                </a:solidFill>
                <a:latin typeface="Arial" panose="02020603050405020304" pitchFamily="2"/>
              </a:rPr>
              <a:t>ab</a:t>
            </a:r>
            <a:r>
              <a:rPr lang="en-US" sz="800" b="1" i="1" spc="-35" dirty="0">
                <a:solidFill>
                  <a:srgbClr val="414042"/>
                </a:solidFill>
                <a:latin typeface="Verdana" panose="02020603050405020304" pitchFamily="2"/>
              </a:rPr>
              <a:t>o</a:t>
            </a:r>
            <a:r>
              <a:rPr lang="en-US" sz="850" b="1" i="1" spc="-35" dirty="0">
                <a:solidFill>
                  <a:srgbClr val="414042"/>
                </a:solidFill>
                <a:latin typeface="Arial" panose="02020603050405020304" pitchFamily="2"/>
              </a:rPr>
              <a:t>v</a:t>
            </a:r>
            <a:r>
              <a:rPr lang="en-US" sz="800" b="1" i="1" spc="-35" dirty="0">
                <a:solidFill>
                  <a:srgbClr val="414042"/>
                </a:solidFill>
                <a:latin typeface="Verdana" panose="02020603050405020304" pitchFamily="2"/>
              </a:rPr>
              <a:t>e t</a:t>
            </a:r>
            <a:r>
              <a:rPr lang="en-US" sz="850" b="1" i="1" spc="-35" dirty="0">
                <a:solidFill>
                  <a:srgbClr val="414042"/>
                </a:solidFill>
                <a:latin typeface="Arial" panose="02020603050405020304" pitchFamily="2"/>
              </a:rPr>
              <a:t>h</a:t>
            </a:r>
            <a:r>
              <a:rPr lang="en-US" sz="800" b="1" i="1" spc="-35" dirty="0">
                <a:solidFill>
                  <a:srgbClr val="414042"/>
                </a:solidFill>
                <a:latin typeface="Verdana" panose="02020603050405020304" pitchFamily="2"/>
              </a:rPr>
              <a:t>e </a:t>
            </a:r>
            <a:r>
              <a:rPr lang="en-US" sz="850" b="1" i="1" spc="-35" dirty="0">
                <a:solidFill>
                  <a:srgbClr val="414042"/>
                </a:solidFill>
                <a:latin typeface="Arial" panose="02020603050405020304" pitchFamily="2"/>
              </a:rPr>
              <a:t>fix</a:t>
            </a:r>
            <a:r>
              <a:rPr lang="en-US" sz="800" b="1" i="1" spc="-35" dirty="0">
                <a:solidFill>
                  <a:srgbClr val="414042"/>
                </a:solidFill>
                <a:latin typeface="Verdana" panose="02020603050405020304" pitchFamily="2"/>
              </a:rPr>
              <a:t>e</a:t>
            </a:r>
            <a:r>
              <a:rPr lang="en-US" sz="850" b="1" i="1" spc="-35" dirty="0">
                <a:solidFill>
                  <a:srgbClr val="414042"/>
                </a:solidFill>
                <a:latin typeface="Arial" panose="02020603050405020304" pitchFamily="2"/>
              </a:rPr>
              <a:t>d am</a:t>
            </a:r>
            <a:r>
              <a:rPr lang="en-US" sz="800" b="1" i="1" spc="-35" dirty="0">
                <a:solidFill>
                  <a:srgbClr val="414042"/>
                </a:solidFill>
                <a:latin typeface="Verdana" panose="02020603050405020304" pitchFamily="2"/>
              </a:rPr>
              <a:t>o</a:t>
            </a:r>
            <a:r>
              <a:rPr lang="en-US" sz="850" b="1" i="1" spc="-35" dirty="0">
                <a:solidFill>
                  <a:srgbClr val="414042"/>
                </a:solidFill>
                <a:latin typeface="Arial" panose="02020603050405020304" pitchFamily="2"/>
              </a:rPr>
              <a:t>un</a:t>
            </a:r>
            <a:r>
              <a:rPr lang="en-US" sz="800" b="1" i="1" spc="-35" dirty="0">
                <a:solidFill>
                  <a:srgbClr val="414042"/>
                </a:solidFill>
                <a:latin typeface="Verdana" panose="02020603050405020304" pitchFamily="2"/>
              </a:rPr>
              <a:t>t </a:t>
            </a:r>
            <a:r>
              <a:rPr lang="en-US" sz="850" b="1" i="1" spc="-35" dirty="0">
                <a:solidFill>
                  <a:srgbClr val="414042"/>
                </a:solidFill>
                <a:latin typeface="Arial" panose="02020603050405020304" pitchFamily="2"/>
              </a:rPr>
              <a:t>w</a:t>
            </a:r>
            <a:r>
              <a:rPr lang="en-US" sz="800" b="1" i="1" spc="-35" dirty="0">
                <a:solidFill>
                  <a:srgbClr val="414042"/>
                </a:solidFill>
                <a:latin typeface="Verdana" panose="02020603050405020304" pitchFamily="2"/>
              </a:rPr>
              <a:t>i</a:t>
            </a:r>
            <a:r>
              <a:rPr lang="en-US" sz="850" b="1" i="1" spc="-35" dirty="0">
                <a:solidFill>
                  <a:srgbClr val="414042"/>
                </a:solidFill>
                <a:latin typeface="Arial" panose="02020603050405020304" pitchFamily="2"/>
              </a:rPr>
              <a:t>ll </a:t>
            </a:r>
            <a:r>
              <a:rPr lang="en-US" sz="800" b="1" i="1" spc="-35" dirty="0">
                <a:solidFill>
                  <a:srgbClr val="414042"/>
                </a:solidFill>
                <a:latin typeface="Verdana" panose="02020603050405020304" pitchFamily="2"/>
              </a:rPr>
              <a:t>not be paid automatically and you will need to submit a separate, one-time payment for any overage</a:t>
            </a:r>
            <a:r>
              <a:rPr lang="en-US" sz="850" b="1" i="1" spc="-35" dirty="0">
                <a:solidFill>
                  <a:srgbClr val="414042"/>
                </a:solidFill>
                <a:latin typeface="Arial" panose="02020603050405020304" pitchFamily="2"/>
              </a:rPr>
              <a:t>. </a:t>
            </a:r>
          </a:p>
        </p:txBody>
      </p:sp>
      <p:sp>
        <p:nvSpPr>
          <p:cNvPr id="40" name="Text Placeholder 33">
            <a:extLst>
              <a:ext uri="{FF2B5EF4-FFF2-40B4-BE49-F238E27FC236}">
                <a16:creationId xmlns:a16="http://schemas.microsoft.com/office/drawing/2014/main" id="{219A297F-6A0D-3E53-151B-6C85D5F92A18}"/>
              </a:ext>
            </a:extLst>
          </p:cNvPr>
          <p:cNvSpPr txBox="1">
            <a:spLocks/>
          </p:cNvSpPr>
          <p:nvPr/>
        </p:nvSpPr>
        <p:spPr>
          <a:xfrm>
            <a:off x="1190307" y="8938143"/>
            <a:ext cx="5591493" cy="582602"/>
          </a:xfrm>
          <a:prstGeom prst="rect">
            <a:avLst/>
          </a:prstGeom>
          <a:noFill/>
          <a:ln w="0" cmpd="sng">
            <a:noFill/>
            <a:prstDash val="solid"/>
          </a:ln>
        </p:spPr>
        <p:txBody>
          <a:bodyPr vert="horz" lIns="0" tIns="83820" rIns="0" bIns="0" anchor="t"/>
          <a:lstStyle/>
          <a:p>
            <a:pPr marR="45720" algn="just">
              <a:lnSpc>
                <a:spcPts val="1000"/>
              </a:lnSpc>
            </a:pPr>
            <a:r>
              <a:rPr lang="en-US" sz="1000" b="1" i="1" dirty="0">
                <a:solidFill>
                  <a:srgbClr val="414042"/>
                </a:solidFill>
                <a:latin typeface="Arial" panose="02020603050405020304" pitchFamily="2"/>
              </a:rPr>
              <a:t>P</a:t>
            </a:r>
            <a:r>
              <a:rPr lang="en-US" sz="1000" b="1" i="1" dirty="0">
                <a:solidFill>
                  <a:srgbClr val="414042"/>
                </a:solidFill>
                <a:latin typeface="Verdana" panose="02020603050405020304" pitchFamily="2"/>
              </a:rPr>
              <a:t>lease ensure your payments are scheduled to run no more than </a:t>
            </a:r>
            <a:r>
              <a:rPr lang="en-US" sz="1000" b="1" i="1" dirty="0">
                <a:solidFill>
                  <a:srgbClr val="414042"/>
                </a:solidFill>
                <a:latin typeface="Arial" panose="02020603050405020304" pitchFamily="2"/>
              </a:rPr>
              <a:t>2</a:t>
            </a:r>
            <a:r>
              <a:rPr lang="en-US" sz="1000" b="1" i="1" dirty="0">
                <a:solidFill>
                  <a:srgbClr val="414042"/>
                </a:solidFill>
                <a:latin typeface="Verdana" panose="02020603050405020304" pitchFamily="2"/>
              </a:rPr>
              <a:t>-</a:t>
            </a:r>
            <a:r>
              <a:rPr lang="en-US" sz="1000" b="1" i="1" dirty="0">
                <a:solidFill>
                  <a:srgbClr val="414042"/>
                </a:solidFill>
                <a:latin typeface="Arial" panose="02020603050405020304" pitchFamily="2"/>
              </a:rPr>
              <a:t>3 </a:t>
            </a:r>
            <a:r>
              <a:rPr lang="en-US" sz="1000" b="1" i="1" dirty="0">
                <a:solidFill>
                  <a:srgbClr val="414042"/>
                </a:solidFill>
                <a:latin typeface="Verdana" panose="02020603050405020304" pitchFamily="2"/>
              </a:rPr>
              <a:t>days before your payment being due as your balance may not be available to pull through </a:t>
            </a:r>
            <a:r>
              <a:rPr lang="en-US" sz="1000" b="1" i="1" dirty="0">
                <a:solidFill>
                  <a:srgbClr val="414042"/>
                </a:solidFill>
                <a:latin typeface="Arial" panose="02020603050405020304" pitchFamily="2"/>
              </a:rPr>
              <a:t>C</a:t>
            </a:r>
            <a:r>
              <a:rPr lang="en-US" sz="1000" b="1" i="1" dirty="0">
                <a:solidFill>
                  <a:srgbClr val="414042"/>
                </a:solidFill>
                <a:latin typeface="Verdana" panose="02020603050405020304" pitchFamily="2"/>
              </a:rPr>
              <a:t>lick</a:t>
            </a:r>
            <a:r>
              <a:rPr lang="en-US" sz="1000" b="1" i="1" dirty="0">
                <a:solidFill>
                  <a:srgbClr val="414042"/>
                </a:solidFill>
                <a:latin typeface="Arial" panose="02020603050405020304" pitchFamily="2"/>
              </a:rPr>
              <a:t>P</a:t>
            </a:r>
            <a:r>
              <a:rPr lang="en-US" sz="1000" b="1" i="1" dirty="0">
                <a:solidFill>
                  <a:srgbClr val="414042"/>
                </a:solidFill>
                <a:latin typeface="Verdana" panose="02020603050405020304" pitchFamily="2"/>
              </a:rPr>
              <a:t>ay until on or after this date</a:t>
            </a:r>
            <a:r>
              <a:rPr lang="en-US" sz="1000" b="1" i="1" dirty="0">
                <a:solidFill>
                  <a:srgbClr val="414042"/>
                </a:solidFill>
                <a:latin typeface="Arial" panose="02020603050405020304" pitchFamily="2"/>
              </a:rPr>
              <a:t>. </a:t>
            </a:r>
          </a:p>
          <a:p>
            <a:pPr marR="45720" algn="just">
              <a:lnSpc>
                <a:spcPts val="1000"/>
              </a:lnSpc>
            </a:pPr>
            <a:r>
              <a:rPr lang="en-US" sz="900" b="1" i="1" spc="20" dirty="0">
                <a:solidFill>
                  <a:srgbClr val="000000"/>
                </a:solidFill>
                <a:latin typeface="Arial" panose="02020603050405020304" pitchFamily="2"/>
              </a:rPr>
              <a:t>N</a:t>
            </a:r>
            <a:r>
              <a:rPr lang="en-US" sz="1000" b="1" i="1" spc="20" dirty="0">
                <a:solidFill>
                  <a:srgbClr val="000000"/>
                </a:solidFill>
                <a:latin typeface="Arial" panose="02020603050405020304" pitchFamily="2"/>
              </a:rPr>
              <a:t>ee</a:t>
            </a:r>
            <a:r>
              <a:rPr lang="en-US" sz="900" b="1" i="1" spc="20" dirty="0">
                <a:solidFill>
                  <a:srgbClr val="000000"/>
                </a:solidFill>
                <a:latin typeface="Arial" panose="02020603050405020304" pitchFamily="2"/>
              </a:rPr>
              <a:t>d Add</a:t>
            </a:r>
            <a:r>
              <a:rPr lang="en-US" sz="1000" b="1" i="1" spc="20" dirty="0">
                <a:solidFill>
                  <a:srgbClr val="000000"/>
                </a:solidFill>
                <a:latin typeface="Arial" panose="02020603050405020304" pitchFamily="2"/>
              </a:rPr>
              <a:t>iti</a:t>
            </a:r>
            <a:r>
              <a:rPr lang="en-US" sz="900" b="1" i="1" spc="20" dirty="0">
                <a:solidFill>
                  <a:srgbClr val="000000"/>
                </a:solidFill>
                <a:latin typeface="Arial" panose="02020603050405020304" pitchFamily="2"/>
              </a:rPr>
              <a:t>o</a:t>
            </a:r>
            <a:r>
              <a:rPr lang="en-US" sz="1000" b="1" i="1" spc="20" dirty="0">
                <a:solidFill>
                  <a:srgbClr val="000000"/>
                </a:solidFill>
                <a:latin typeface="Arial" panose="02020603050405020304" pitchFamily="2"/>
              </a:rPr>
              <a:t>na</a:t>
            </a:r>
            <a:r>
              <a:rPr lang="en-US" sz="900" b="1" i="1" spc="20" dirty="0">
                <a:solidFill>
                  <a:srgbClr val="000000"/>
                </a:solidFill>
                <a:latin typeface="Arial" panose="02020603050405020304" pitchFamily="2"/>
              </a:rPr>
              <a:t>l H</a:t>
            </a:r>
            <a:r>
              <a:rPr lang="en-US" sz="1000" b="1" i="1" spc="20" dirty="0">
                <a:solidFill>
                  <a:srgbClr val="000000"/>
                </a:solidFill>
                <a:latin typeface="Arial" panose="02020603050405020304" pitchFamily="2"/>
              </a:rPr>
              <a:t>e</a:t>
            </a:r>
            <a:r>
              <a:rPr lang="en-US" sz="900" b="1" i="1" spc="20" dirty="0">
                <a:solidFill>
                  <a:srgbClr val="000000"/>
                </a:solidFill>
                <a:latin typeface="Arial" panose="02020603050405020304" pitchFamily="2"/>
              </a:rPr>
              <a:t>lp? </a:t>
            </a:r>
            <a:r>
              <a:rPr lang="en-US" sz="1000" b="1" i="1" spc="20" dirty="0">
                <a:solidFill>
                  <a:srgbClr val="000000"/>
                </a:solidFill>
                <a:latin typeface="Arial" panose="02020603050405020304" pitchFamily="2"/>
              </a:rPr>
              <a:t>Visit</a:t>
            </a:r>
            <a:r>
              <a:rPr lang="en-US" sz="1050" b="1" i="1" u="sng" spc="20" dirty="0">
                <a:solidFill>
                  <a:srgbClr val="0000FF"/>
                </a:solidFill>
                <a:latin typeface="Arial" panose="02020603050405020304" pitchFamily="2"/>
              </a:rPr>
              <a:t>www.Cl</a:t>
            </a:r>
            <a:r>
              <a:rPr lang="en-US" sz="1000" b="1" i="1" u="sng" spc="20" dirty="0">
                <a:solidFill>
                  <a:srgbClr val="0000FF"/>
                </a:solidFill>
                <a:latin typeface="Arial" panose="02020603050405020304" pitchFamily="2"/>
              </a:rPr>
              <a:t>i</a:t>
            </a:r>
            <a:r>
              <a:rPr lang="en-US" sz="1050" b="1" i="1" u="sng" spc="20" dirty="0">
                <a:solidFill>
                  <a:srgbClr val="0000FF"/>
                </a:solidFill>
                <a:latin typeface="Arial" panose="02020603050405020304" pitchFamily="2"/>
              </a:rPr>
              <a:t>ck</a:t>
            </a:r>
            <a:r>
              <a:rPr lang="en-US" sz="1000" b="1" i="1" u="sng" spc="20" dirty="0">
                <a:solidFill>
                  <a:srgbClr val="0000FF"/>
                </a:solidFill>
                <a:latin typeface="Arial" panose="02020603050405020304" pitchFamily="2"/>
              </a:rPr>
              <a:t>Pa</a:t>
            </a:r>
            <a:r>
              <a:rPr lang="en-US" sz="1050" b="1" i="1" u="sng" spc="20" dirty="0">
                <a:solidFill>
                  <a:srgbClr val="0000FF"/>
                </a:solidFill>
                <a:latin typeface="Arial" panose="02020603050405020304" pitchFamily="2"/>
              </a:rPr>
              <a:t>y.com/</a:t>
            </a:r>
            <a:r>
              <a:rPr lang="en-US" sz="1050" b="1" i="1" u="sng" spc="20" dirty="0" err="1">
                <a:solidFill>
                  <a:srgbClr val="0000FF"/>
                </a:solidFill>
                <a:latin typeface="Arial" panose="02020603050405020304" pitchFamily="2"/>
              </a:rPr>
              <a:t>G</a:t>
            </a:r>
            <a:r>
              <a:rPr lang="en-US" sz="1000" b="1" i="1" u="sng" spc="20" dirty="0" err="1">
                <a:solidFill>
                  <a:srgbClr val="0000FF"/>
                </a:solidFill>
                <a:latin typeface="Arial" panose="02020603050405020304" pitchFamily="2"/>
              </a:rPr>
              <a:t>et</a:t>
            </a:r>
            <a:r>
              <a:rPr lang="en-US" sz="1050" b="1" i="1" u="sng" spc="20" dirty="0" err="1">
                <a:solidFill>
                  <a:srgbClr val="0000FF"/>
                </a:solidFill>
                <a:latin typeface="Arial" panose="02020603050405020304" pitchFamily="2"/>
              </a:rPr>
              <a:t>H</a:t>
            </a:r>
            <a:r>
              <a:rPr lang="en-US" sz="1000" b="1" i="1" u="sng" spc="20" dirty="0" err="1">
                <a:solidFill>
                  <a:srgbClr val="0000FF"/>
                </a:solidFill>
                <a:latin typeface="Arial" panose="02020603050405020304" pitchFamily="2"/>
              </a:rPr>
              <a:t>e</a:t>
            </a:r>
            <a:r>
              <a:rPr lang="en-US" sz="1050" b="1" i="1" u="sng" spc="20" dirty="0" err="1">
                <a:solidFill>
                  <a:srgbClr val="0000FF"/>
                </a:solidFill>
                <a:latin typeface="Arial" panose="02020603050405020304" pitchFamily="2"/>
              </a:rPr>
              <a:t>lp</a:t>
            </a:r>
            <a:r>
              <a:rPr lang="en-US" sz="1000" b="1" i="1" spc="20" dirty="0">
                <a:solidFill>
                  <a:srgbClr val="000000"/>
                </a:solidFill>
                <a:latin typeface="Arial" panose="02020603050405020304" pitchFamily="2"/>
              </a:rPr>
              <a:t> or call</a:t>
            </a:r>
            <a:r>
              <a:rPr lang="en-US" sz="1100" b="1" spc="20" dirty="0">
                <a:solidFill>
                  <a:srgbClr val="000000"/>
                </a:solidFill>
                <a:latin typeface="Arial" panose="02020603050405020304" pitchFamily="2"/>
              </a:rPr>
              <a:t> </a:t>
            </a:r>
            <a:r>
              <a:rPr lang="en-US" sz="1050" b="1" spc="20" dirty="0">
                <a:solidFill>
                  <a:srgbClr val="000000"/>
                </a:solidFill>
                <a:latin typeface="Arial" panose="02020603050405020304" pitchFamily="2"/>
              </a:rPr>
              <a:t>1.</a:t>
            </a:r>
            <a:r>
              <a:rPr lang="en-US" sz="1100" b="1" spc="20" dirty="0">
                <a:solidFill>
                  <a:srgbClr val="000000"/>
                </a:solidFill>
                <a:latin typeface="Arial" panose="02020603050405020304" pitchFamily="2"/>
              </a:rPr>
              <a:t>888</a:t>
            </a:r>
            <a:r>
              <a:rPr lang="en-US" sz="1050" b="1" spc="20" dirty="0">
                <a:solidFill>
                  <a:srgbClr val="000000"/>
                </a:solidFill>
                <a:latin typeface="Arial" panose="02020603050405020304" pitchFamily="2"/>
              </a:rPr>
              <a:t>.3</a:t>
            </a:r>
            <a:r>
              <a:rPr lang="en-US" sz="1100" b="1" spc="20" dirty="0">
                <a:solidFill>
                  <a:srgbClr val="000000"/>
                </a:solidFill>
                <a:latin typeface="Arial" panose="02020603050405020304" pitchFamily="2"/>
              </a:rPr>
              <a:t>5</a:t>
            </a:r>
            <a:r>
              <a:rPr lang="en-US" sz="1050" b="1" spc="20" dirty="0">
                <a:solidFill>
                  <a:srgbClr val="000000"/>
                </a:solidFill>
                <a:latin typeface="Arial" panose="02020603050405020304" pitchFamily="2"/>
              </a:rPr>
              <a:t>4.</a:t>
            </a:r>
            <a:r>
              <a:rPr lang="en-US" sz="1100" b="1" spc="20" dirty="0">
                <a:solidFill>
                  <a:srgbClr val="000000"/>
                </a:solidFill>
                <a:latin typeface="Arial" panose="02020603050405020304" pitchFamily="2"/>
              </a:rPr>
              <a:t>0</a:t>
            </a:r>
            <a:r>
              <a:rPr lang="en-US" sz="1050" b="1" spc="20" dirty="0">
                <a:solidFill>
                  <a:srgbClr val="000000"/>
                </a:solidFill>
                <a:latin typeface="Arial" panose="02020603050405020304" pitchFamily="2"/>
              </a:rPr>
              <a:t>13</a:t>
            </a:r>
            <a:r>
              <a:rPr lang="en-US" sz="1100" b="1" spc="20" dirty="0">
                <a:solidFill>
                  <a:srgbClr val="000000"/>
                </a:solidFill>
                <a:latin typeface="Arial" panose="02020603050405020304" pitchFamily="2"/>
              </a:rPr>
              <a:t>5 </a:t>
            </a:r>
            <a:r>
              <a:rPr lang="en-US" sz="900" b="1" i="1" spc="20" dirty="0">
                <a:solidFill>
                  <a:srgbClr val="000000"/>
                </a:solidFill>
                <a:latin typeface="Arial" panose="02020603050405020304" pitchFamily="2"/>
              </a:rPr>
              <a:t>(</a:t>
            </a:r>
            <a:r>
              <a:rPr lang="en-US" sz="1000" b="1" i="1" spc="20" dirty="0">
                <a:solidFill>
                  <a:srgbClr val="000000"/>
                </a:solidFill>
                <a:latin typeface="Arial" panose="02020603050405020304" pitchFamily="2"/>
              </a:rPr>
              <a:t>o</a:t>
            </a:r>
            <a:r>
              <a:rPr lang="en-US" sz="900" b="1" i="1" spc="20" dirty="0">
                <a:solidFill>
                  <a:srgbClr val="000000"/>
                </a:solidFill>
                <a:latin typeface="Arial" panose="02020603050405020304" pitchFamily="2"/>
              </a:rPr>
              <a:t>p</a:t>
            </a:r>
            <a:r>
              <a:rPr lang="en-US" sz="1000" b="1" i="1" spc="20" dirty="0">
                <a:solidFill>
                  <a:srgbClr val="000000"/>
                </a:solidFill>
                <a:latin typeface="Arial" panose="02020603050405020304" pitchFamily="2"/>
              </a:rPr>
              <a:t>tion </a:t>
            </a:r>
            <a:r>
              <a:rPr lang="en-US" sz="900" b="1" i="1" spc="20" dirty="0">
                <a:solidFill>
                  <a:srgbClr val="000000"/>
                </a:solidFill>
                <a:latin typeface="Arial" panose="02020603050405020304" pitchFamily="2"/>
              </a:rPr>
              <a:t>1). </a:t>
            </a:r>
          </a:p>
          <a:p>
            <a:pPr marR="45720" algn="just">
              <a:lnSpc>
                <a:spcPts val="1000"/>
              </a:lnSpc>
            </a:pPr>
            <a:endParaRPr lang="en-US" sz="1000" b="1" i="1" dirty="0">
              <a:solidFill>
                <a:srgbClr val="414042"/>
              </a:solidFill>
              <a:latin typeface="Arial" panose="02020603050405020304" pitchFamily="2"/>
            </a:endParaRPr>
          </a:p>
        </p:txBody>
      </p:sp>
      <p:sp>
        <p:nvSpPr>
          <p:cNvPr id="5" name="TextBox 4">
            <a:extLst>
              <a:ext uri="{FF2B5EF4-FFF2-40B4-BE49-F238E27FC236}">
                <a16:creationId xmlns:a16="http://schemas.microsoft.com/office/drawing/2014/main" id="{92A64455-32D6-1E9C-99F0-ED8342632B9F}"/>
              </a:ext>
            </a:extLst>
          </p:cNvPr>
          <p:cNvSpPr txBox="1"/>
          <p:nvPr/>
        </p:nvSpPr>
        <p:spPr>
          <a:xfrm>
            <a:off x="7362218" y="9633835"/>
            <a:ext cx="458389" cy="369332"/>
          </a:xfrm>
          <a:prstGeom prst="rect">
            <a:avLst/>
          </a:prstGeom>
          <a:noFill/>
        </p:spPr>
        <p:txBody>
          <a:bodyPr wrap="square" rtlCol="0">
            <a:spAutoFit/>
          </a:bodyPr>
          <a:lstStyle/>
          <a:p>
            <a:r>
              <a:rPr lang="en-US" dirty="0"/>
              <a:t>12</a:t>
            </a:r>
          </a:p>
        </p:txBody>
      </p:sp>
    </p:spTree>
    <p:extLst>
      <p:ext uri="{BB962C8B-B14F-4D97-AF65-F5344CB8AC3E}">
        <p14:creationId xmlns:p14="http://schemas.microsoft.com/office/powerpoint/2010/main" val="316264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10830" y="-1"/>
            <a:ext cx="6680544"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730251" y="9720890"/>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5" name="Text Placeholder 2">
            <a:extLst>
              <a:ext uri="{FF2B5EF4-FFF2-40B4-BE49-F238E27FC236}">
                <a16:creationId xmlns:a16="http://schemas.microsoft.com/office/drawing/2014/main" id="{D3A0F045-F887-0D1D-7218-EB0F6281FCC7}"/>
              </a:ext>
            </a:extLst>
          </p:cNvPr>
          <p:cNvSpPr txBox="1">
            <a:spLocks/>
          </p:cNvSpPr>
          <p:nvPr/>
        </p:nvSpPr>
        <p:spPr>
          <a:xfrm>
            <a:off x="0" y="254000"/>
            <a:ext cx="7772400" cy="1454150"/>
          </a:xfrm>
          <a:prstGeom prst="rect">
            <a:avLst/>
          </a:prstGeom>
          <a:noFill/>
          <a:ln w="0" cmpd="sng">
            <a:noFill/>
            <a:prstDash val="solid"/>
          </a:ln>
        </p:spPr>
        <p:txBody>
          <a:bodyPr vert="horz" lIns="0" tIns="18415" rIns="0" bIns="0" anchor="t"/>
          <a:lstStyle/>
          <a:p>
            <a:pPr algn="ctr">
              <a:lnSpc>
                <a:spcPts val="2600"/>
              </a:lnSpc>
            </a:pPr>
            <a:r>
              <a:rPr lang="en-US" sz="2300" b="1" spc="-30" dirty="0" err="1">
                <a:solidFill>
                  <a:srgbClr val="000000"/>
                </a:solidFill>
                <a:latin typeface="Arial" panose="02020603050405020304" pitchFamily="2"/>
              </a:rPr>
              <a:t>eStatement</a:t>
            </a:r>
            <a:r>
              <a:rPr lang="en-US" sz="2300" b="1" spc="-30" dirty="0">
                <a:solidFill>
                  <a:srgbClr val="000000"/>
                </a:solidFill>
                <a:latin typeface="Arial" panose="02020603050405020304" pitchFamily="2"/>
              </a:rPr>
              <a:t> Quick Reference Guide </a:t>
            </a:r>
          </a:p>
          <a:p>
            <a:pPr algn="ctr">
              <a:lnSpc>
                <a:spcPts val="1800"/>
              </a:lnSpc>
              <a:spcBef>
                <a:spcPts val="2810"/>
              </a:spcBef>
              <a:spcAft>
                <a:spcPts val="2365"/>
              </a:spcAft>
            </a:pPr>
            <a:r>
              <a:rPr lang="en-US" sz="1500" b="1" dirty="0">
                <a:solidFill>
                  <a:srgbClr val="0B74A2"/>
                </a:solidFill>
                <a:latin typeface="Arial" panose="02020603050405020304" pitchFamily="2"/>
              </a:rPr>
              <a:t>We have made registering for </a:t>
            </a:r>
            <a:r>
              <a:rPr lang="en-US" sz="1500" b="1" dirty="0" err="1">
                <a:solidFill>
                  <a:srgbClr val="0B74A2"/>
                </a:solidFill>
                <a:latin typeface="Arial" panose="02020603050405020304" pitchFamily="2"/>
              </a:rPr>
              <a:t>eStatements</a:t>
            </a:r>
            <a:r>
              <a:rPr lang="en-US" sz="1500" b="1" dirty="0">
                <a:solidFill>
                  <a:srgbClr val="0B74A2"/>
                </a:solidFill>
                <a:latin typeface="Arial" panose="02020603050405020304" pitchFamily="2"/>
              </a:rPr>
              <a:t> quick and easy. </a:t>
            </a:r>
            <a:br>
              <a:rPr lang="en-US" dirty="0"/>
            </a:br>
            <a:r>
              <a:rPr lang="en-US" sz="1500" b="1" dirty="0">
                <a:solidFill>
                  <a:srgbClr val="0B74A2"/>
                </a:solidFill>
                <a:latin typeface="Arial" panose="02020603050405020304" pitchFamily="2"/>
              </a:rPr>
              <a:t>Just follow four simple steps! </a:t>
            </a:r>
          </a:p>
        </p:txBody>
      </p:sp>
      <p:pic>
        <p:nvPicPr>
          <p:cNvPr id="9" name="Picture 8">
            <a:extLst>
              <a:ext uri="{FF2B5EF4-FFF2-40B4-BE49-F238E27FC236}">
                <a16:creationId xmlns:a16="http://schemas.microsoft.com/office/drawing/2014/main" id="{A63058DD-C7F6-6DFC-2CC0-5968CB983A63}"/>
              </a:ext>
            </a:extLst>
          </p:cNvPr>
          <p:cNvPicPr>
            <a:picLocks noChangeAspect="1"/>
          </p:cNvPicPr>
          <p:nvPr/>
        </p:nvPicPr>
        <p:blipFill>
          <a:blip r:embed="rId3"/>
          <a:stretch>
            <a:fillRect/>
          </a:stretch>
        </p:blipFill>
        <p:spPr>
          <a:xfrm>
            <a:off x="510830" y="3094641"/>
            <a:ext cx="6680543" cy="2182557"/>
          </a:xfrm>
          <a:prstGeom prst="rect">
            <a:avLst/>
          </a:prstGeom>
        </p:spPr>
      </p:pic>
      <p:pic>
        <p:nvPicPr>
          <p:cNvPr id="11" name="Picture 10">
            <a:extLst>
              <a:ext uri="{FF2B5EF4-FFF2-40B4-BE49-F238E27FC236}">
                <a16:creationId xmlns:a16="http://schemas.microsoft.com/office/drawing/2014/main" id="{73FC4D5B-A69B-3238-F796-419737266AC7}"/>
              </a:ext>
            </a:extLst>
          </p:cNvPr>
          <p:cNvPicPr/>
          <p:nvPr/>
        </p:nvPicPr>
        <p:blipFill>
          <a:blip r:embed="rId4"/>
          <a:stretch>
            <a:fillRect/>
          </a:stretch>
        </p:blipFill>
        <p:spPr>
          <a:xfrm>
            <a:off x="510830" y="1850850"/>
            <a:ext cx="3084195" cy="405130"/>
          </a:xfrm>
          <a:prstGeom prst="rect">
            <a:avLst/>
          </a:prstGeom>
        </p:spPr>
      </p:pic>
      <p:pic>
        <p:nvPicPr>
          <p:cNvPr id="12" name="Picture 11">
            <a:extLst>
              <a:ext uri="{FF2B5EF4-FFF2-40B4-BE49-F238E27FC236}">
                <a16:creationId xmlns:a16="http://schemas.microsoft.com/office/drawing/2014/main" id="{EF4651C2-17BB-D10F-F208-724B532F7AAA}"/>
              </a:ext>
            </a:extLst>
          </p:cNvPr>
          <p:cNvPicPr/>
          <p:nvPr/>
        </p:nvPicPr>
        <p:blipFill>
          <a:blip r:embed="rId4"/>
          <a:stretch>
            <a:fillRect/>
          </a:stretch>
        </p:blipFill>
        <p:spPr>
          <a:xfrm>
            <a:off x="3851102" y="1838960"/>
            <a:ext cx="3084195" cy="405130"/>
          </a:xfrm>
          <a:prstGeom prst="rect">
            <a:avLst/>
          </a:prstGeom>
        </p:spPr>
      </p:pic>
      <p:sp>
        <p:nvSpPr>
          <p:cNvPr id="13" name="Text Placeholder 3">
            <a:extLst>
              <a:ext uri="{FF2B5EF4-FFF2-40B4-BE49-F238E27FC236}">
                <a16:creationId xmlns:a16="http://schemas.microsoft.com/office/drawing/2014/main" id="{76780388-0B70-46BA-C2A6-5A150E4C6AA1}"/>
              </a:ext>
            </a:extLst>
          </p:cNvPr>
          <p:cNvSpPr txBox="1">
            <a:spLocks/>
          </p:cNvSpPr>
          <p:nvPr/>
        </p:nvSpPr>
        <p:spPr>
          <a:xfrm>
            <a:off x="88900" y="1962150"/>
            <a:ext cx="6972300" cy="1606188"/>
          </a:xfrm>
          <a:prstGeom prst="rect">
            <a:avLst/>
          </a:prstGeom>
          <a:noFill/>
          <a:ln w="0" cmpd="sng">
            <a:noFill/>
            <a:prstDash val="solid"/>
          </a:ln>
        </p:spPr>
        <p:txBody>
          <a:bodyPr vert="horz" lIns="0" tIns="0" rIns="0" bIns="0" anchor="t"/>
          <a:lstStyle/>
          <a:p>
            <a:pPr marL="594360" algn="l">
              <a:lnSpc>
                <a:spcPts val="2700"/>
              </a:lnSpc>
              <a:tabLst>
                <a:tab pos="1005840" algn="l"/>
                <a:tab pos="4251960" algn="l"/>
              </a:tabLst>
            </a:pPr>
            <a:r>
              <a:rPr lang="en-US" sz="3600" spc="5" dirty="0">
                <a:solidFill>
                  <a:srgbClr val="FFFFFF"/>
                </a:solidFill>
                <a:latin typeface="Arial Narrow" panose="02020603050405020304" pitchFamily="2"/>
              </a:rPr>
              <a:t>1</a:t>
            </a:r>
            <a:r>
              <a:rPr lang="en-US" sz="100" spc="5" dirty="0">
                <a:solidFill>
                  <a:srgbClr val="4A4D4E"/>
                </a:solidFill>
                <a:latin typeface="Arial" panose="02020603050405020304" pitchFamily="2"/>
              </a:rPr>
              <a:t> </a:t>
            </a:r>
            <a:r>
              <a:rPr lang="en-US" sz="1100" spc="5" dirty="0">
                <a:solidFill>
                  <a:srgbClr val="4A4D4E"/>
                </a:solidFill>
                <a:latin typeface="Arial" panose="02020603050405020304" pitchFamily="2"/>
              </a:rPr>
              <a:t>Create Your </a:t>
            </a:r>
            <a:r>
              <a:rPr lang="en-US" sz="1100" spc="5" dirty="0" err="1">
                <a:solidFill>
                  <a:srgbClr val="4A4D4E"/>
                </a:solidFill>
                <a:latin typeface="Arial" panose="02020603050405020304" pitchFamily="2"/>
              </a:rPr>
              <a:t>eStatement</a:t>
            </a:r>
            <a:r>
              <a:rPr lang="en-US" sz="1100" spc="5" dirty="0">
                <a:solidFill>
                  <a:srgbClr val="4A4D4E"/>
                </a:solidFill>
                <a:latin typeface="Arial" panose="02020603050405020304" pitchFamily="2"/>
              </a:rPr>
              <a:t> Account                          </a:t>
            </a:r>
            <a:r>
              <a:rPr lang="en-US" sz="100" spc="5" dirty="0">
                <a:solidFill>
                  <a:srgbClr val="FFFFFF"/>
                </a:solidFill>
                <a:latin typeface="Arial Narrow" panose="02020603050405020304" pitchFamily="2"/>
              </a:rPr>
              <a:t> </a:t>
            </a:r>
            <a:r>
              <a:rPr lang="en-US" sz="3600" spc="5" dirty="0">
                <a:solidFill>
                  <a:srgbClr val="FFFFFF"/>
                </a:solidFill>
                <a:latin typeface="Arial Narrow" panose="02020603050405020304" pitchFamily="2"/>
              </a:rPr>
              <a:t>2</a:t>
            </a:r>
            <a:r>
              <a:rPr lang="en-US" sz="1100" spc="5" dirty="0">
                <a:solidFill>
                  <a:srgbClr val="4A4D4E"/>
                </a:solidFill>
                <a:latin typeface="Arial" panose="02020603050405020304" pitchFamily="2"/>
              </a:rPr>
              <a:t>  Set Up Password and Security Question </a:t>
            </a:r>
          </a:p>
          <a:p>
            <a:pPr marL="502920" algn="l">
              <a:lnSpc>
                <a:spcPts val="1200"/>
              </a:lnSpc>
              <a:spcBef>
                <a:spcPts val="1440"/>
              </a:spcBef>
              <a:tabLst>
                <a:tab pos="4160520" algn="l"/>
              </a:tabLst>
            </a:pPr>
            <a:r>
              <a:rPr lang="en-US" sz="1400" dirty="0">
                <a:solidFill>
                  <a:srgbClr val="000000"/>
                </a:solidFill>
                <a:latin typeface="+mn-lt"/>
              </a:rPr>
              <a:t>Go to: </a:t>
            </a:r>
            <a:r>
              <a:rPr lang="en-US" sz="1100" u="sng" dirty="0">
                <a:solidFill>
                  <a:srgbClr val="0000FF"/>
                </a:solidFill>
                <a:latin typeface="+mn-lt"/>
                <a:hlinkClick r:id="rId5"/>
              </a:rPr>
              <a:t>https://estatements.welcomelink.com/Arizona</a:t>
            </a:r>
            <a:r>
              <a:rPr lang="en-US" sz="1100" u="sng" dirty="0">
                <a:solidFill>
                  <a:srgbClr val="0000FF"/>
                </a:solidFill>
                <a:latin typeface="+mn-lt"/>
              </a:rPr>
              <a:t>. </a:t>
            </a:r>
            <a:r>
              <a:rPr lang="en-US" sz="300" dirty="0">
                <a:solidFill>
                  <a:srgbClr val="000000"/>
                </a:solidFill>
                <a:latin typeface="+mn-lt"/>
              </a:rPr>
              <a:t> </a:t>
            </a:r>
            <a:r>
              <a:rPr lang="en-US" sz="1400" dirty="0">
                <a:solidFill>
                  <a:srgbClr val="000000"/>
                </a:solidFill>
                <a:latin typeface="+mn-lt"/>
              </a:rPr>
              <a:t>You will be required to set up a password as well. Click </a:t>
            </a:r>
            <a:r>
              <a:rPr lang="en-US" sz="1400" b="1" dirty="0">
                <a:solidFill>
                  <a:srgbClr val="000000"/>
                </a:solidFill>
                <a:latin typeface="+mn-lt"/>
              </a:rPr>
              <a:t>"Register Here." </a:t>
            </a:r>
            <a:r>
              <a:rPr lang="en-US" sz="1400" dirty="0">
                <a:solidFill>
                  <a:srgbClr val="000000"/>
                </a:solidFill>
                <a:latin typeface="+mn-lt"/>
              </a:rPr>
              <a:t>Enter the basic account and answer a security question. The security question information from your most recent statement. It will be used to reset your password if you forget it</a:t>
            </a:r>
            <a:r>
              <a:rPr lang="en-US" sz="1400" spc="-10" dirty="0">
                <a:solidFill>
                  <a:srgbClr val="000000"/>
                </a:solidFill>
                <a:latin typeface="+mn-lt"/>
              </a:rPr>
              <a:t> </a:t>
            </a:r>
          </a:p>
        </p:txBody>
      </p:sp>
      <p:pic>
        <p:nvPicPr>
          <p:cNvPr id="14" name="Picture 13">
            <a:extLst>
              <a:ext uri="{FF2B5EF4-FFF2-40B4-BE49-F238E27FC236}">
                <a16:creationId xmlns:a16="http://schemas.microsoft.com/office/drawing/2014/main" id="{26558373-C72D-0BC7-1215-45734079594A}"/>
              </a:ext>
            </a:extLst>
          </p:cNvPr>
          <p:cNvPicPr/>
          <p:nvPr/>
        </p:nvPicPr>
        <p:blipFill>
          <a:blip r:embed="rId4"/>
          <a:stretch>
            <a:fillRect/>
          </a:stretch>
        </p:blipFill>
        <p:spPr>
          <a:xfrm>
            <a:off x="490855" y="5599416"/>
            <a:ext cx="3084195" cy="405130"/>
          </a:xfrm>
          <a:prstGeom prst="rect">
            <a:avLst/>
          </a:prstGeom>
        </p:spPr>
      </p:pic>
      <p:pic>
        <p:nvPicPr>
          <p:cNvPr id="15" name="Picture 14">
            <a:extLst>
              <a:ext uri="{FF2B5EF4-FFF2-40B4-BE49-F238E27FC236}">
                <a16:creationId xmlns:a16="http://schemas.microsoft.com/office/drawing/2014/main" id="{A62328EA-E62B-333B-61F4-9F915FBF2CF9}"/>
              </a:ext>
            </a:extLst>
          </p:cNvPr>
          <p:cNvPicPr/>
          <p:nvPr/>
        </p:nvPicPr>
        <p:blipFill>
          <a:blip r:embed="rId4"/>
          <a:stretch>
            <a:fillRect/>
          </a:stretch>
        </p:blipFill>
        <p:spPr>
          <a:xfrm>
            <a:off x="3851102" y="5583020"/>
            <a:ext cx="3084195" cy="405130"/>
          </a:xfrm>
          <a:prstGeom prst="rect">
            <a:avLst/>
          </a:prstGeom>
        </p:spPr>
      </p:pic>
      <p:sp>
        <p:nvSpPr>
          <p:cNvPr id="20" name="Text Placeholder 14">
            <a:extLst>
              <a:ext uri="{FF2B5EF4-FFF2-40B4-BE49-F238E27FC236}">
                <a16:creationId xmlns:a16="http://schemas.microsoft.com/office/drawing/2014/main" id="{F93DB07F-7452-BA5B-B3CD-57807E96B89F}"/>
              </a:ext>
            </a:extLst>
          </p:cNvPr>
          <p:cNvSpPr txBox="1">
            <a:spLocks/>
          </p:cNvSpPr>
          <p:nvPr/>
        </p:nvSpPr>
        <p:spPr>
          <a:xfrm>
            <a:off x="526876" y="5681444"/>
            <a:ext cx="5486400" cy="509270"/>
          </a:xfrm>
          <a:prstGeom prst="rect">
            <a:avLst/>
          </a:prstGeom>
          <a:noFill/>
          <a:ln w="0" cmpd="sng">
            <a:noFill/>
            <a:prstDash val="solid"/>
          </a:ln>
        </p:spPr>
        <p:txBody>
          <a:bodyPr vert="horz" lIns="0" tIns="0" rIns="0" bIns="0" anchor="t"/>
          <a:lstStyle/>
          <a:p>
            <a:pPr algn="l">
              <a:lnSpc>
                <a:spcPts val="2700"/>
              </a:lnSpc>
              <a:spcAft>
                <a:spcPts val="1295"/>
              </a:spcAft>
              <a:tabLst>
                <a:tab pos="411480" algn="l"/>
                <a:tab pos="5440680" algn="r"/>
              </a:tabLst>
            </a:pPr>
            <a:r>
              <a:rPr lang="en-US" sz="3600" dirty="0">
                <a:solidFill>
                  <a:srgbClr val="FFFFFF"/>
                </a:solidFill>
                <a:latin typeface="Arial Narrow" panose="02020603050405020304" pitchFamily="2"/>
              </a:rPr>
              <a:t>3</a:t>
            </a:r>
            <a:r>
              <a:rPr lang="en-US" sz="100" dirty="0">
                <a:solidFill>
                  <a:srgbClr val="4A4D4E"/>
                </a:solidFill>
                <a:latin typeface="Arial" panose="02020603050405020304" pitchFamily="2"/>
              </a:rPr>
              <a:t>                                                                  </a:t>
            </a:r>
            <a:r>
              <a:rPr lang="en-US" sz="1100" dirty="0">
                <a:solidFill>
                  <a:srgbClr val="4A4D4E"/>
                </a:solidFill>
                <a:latin typeface="Arial" panose="02020603050405020304" pitchFamily="2"/>
              </a:rPr>
              <a:t>Verify Your Email Address</a:t>
            </a:r>
            <a:r>
              <a:rPr lang="en-US" sz="100" dirty="0">
                <a:solidFill>
                  <a:srgbClr val="FFFFFF"/>
                </a:solidFill>
                <a:latin typeface="Arial Narrow" panose="02020603050405020304" pitchFamily="2"/>
              </a:rPr>
              <a:t>                                                                                                                                                                                                                                                                                                                                                                                                                                 </a:t>
            </a:r>
            <a:r>
              <a:rPr lang="en-US" sz="3600" dirty="0">
                <a:solidFill>
                  <a:srgbClr val="FFFFFF"/>
                </a:solidFill>
                <a:latin typeface="Arial Narrow" panose="02020603050405020304" pitchFamily="2"/>
              </a:rPr>
              <a:t>4</a:t>
            </a:r>
            <a:r>
              <a:rPr lang="en-US" sz="1100" dirty="0">
                <a:solidFill>
                  <a:srgbClr val="4A4D4E"/>
                </a:solidFill>
                <a:latin typeface="Arial" panose="02020603050405020304" pitchFamily="2"/>
              </a:rPr>
              <a:t>     View Your Statements </a:t>
            </a:r>
          </a:p>
        </p:txBody>
      </p:sp>
      <p:sp>
        <p:nvSpPr>
          <p:cNvPr id="21" name="Text Placeholder 15">
            <a:extLst>
              <a:ext uri="{FF2B5EF4-FFF2-40B4-BE49-F238E27FC236}">
                <a16:creationId xmlns:a16="http://schemas.microsoft.com/office/drawing/2014/main" id="{BE4762C3-E6FD-37A3-616E-82A65E119A05}"/>
              </a:ext>
            </a:extLst>
          </p:cNvPr>
          <p:cNvSpPr txBox="1">
            <a:spLocks/>
          </p:cNvSpPr>
          <p:nvPr/>
        </p:nvSpPr>
        <p:spPr>
          <a:xfrm>
            <a:off x="530052" y="6125843"/>
            <a:ext cx="3224069" cy="1022351"/>
          </a:xfrm>
          <a:prstGeom prst="rect">
            <a:avLst/>
          </a:prstGeom>
          <a:noFill/>
          <a:ln w="0" cmpd="sng">
            <a:noFill/>
            <a:prstDash val="solid"/>
          </a:ln>
        </p:spPr>
        <p:txBody>
          <a:bodyPr vert="horz" lIns="0" tIns="5080" rIns="0" bIns="0" anchor="t"/>
          <a:lstStyle/>
          <a:p>
            <a:pPr algn="l">
              <a:lnSpc>
                <a:spcPts val="1200"/>
              </a:lnSpc>
            </a:pPr>
            <a:r>
              <a:rPr lang="en-US" sz="1400" spc="-15" dirty="0">
                <a:solidFill>
                  <a:srgbClr val="000000"/>
                </a:solidFill>
                <a:latin typeface="+mn-lt"/>
              </a:rPr>
              <a:t>After finishing the account setup, a verification email </a:t>
            </a:r>
          </a:p>
          <a:p>
            <a:pPr algn="l">
              <a:lnSpc>
                <a:spcPts val="1200"/>
              </a:lnSpc>
            </a:pPr>
            <a:r>
              <a:rPr lang="en-US" sz="1400" spc="5" dirty="0">
                <a:solidFill>
                  <a:srgbClr val="000000"/>
                </a:solidFill>
                <a:latin typeface="+mn-lt"/>
              </a:rPr>
              <a:t>will be sent to the email address provided. </a:t>
            </a:r>
          </a:p>
          <a:p>
            <a:pPr algn="l">
              <a:lnSpc>
                <a:spcPts val="1200"/>
              </a:lnSpc>
            </a:pPr>
            <a:r>
              <a:rPr lang="en-US" sz="1200" b="1" spc="-20" dirty="0">
                <a:solidFill>
                  <a:srgbClr val="000000"/>
                </a:solidFill>
                <a:latin typeface="+mn-lt"/>
              </a:rPr>
              <a:t>You must click the link in the email to finish </a:t>
            </a:r>
          </a:p>
          <a:p>
            <a:pPr algn="l">
              <a:lnSpc>
                <a:spcPts val="1200"/>
              </a:lnSpc>
            </a:pPr>
            <a:r>
              <a:rPr lang="en-US" sz="1200" b="1" spc="-20" dirty="0">
                <a:solidFill>
                  <a:srgbClr val="000000"/>
                </a:solidFill>
                <a:latin typeface="+mn-lt"/>
              </a:rPr>
              <a:t>the verification process and receive </a:t>
            </a:r>
          </a:p>
          <a:p>
            <a:pPr algn="l">
              <a:lnSpc>
                <a:spcPts val="1000"/>
              </a:lnSpc>
              <a:spcBef>
                <a:spcPts val="85"/>
              </a:spcBef>
            </a:pPr>
            <a:r>
              <a:rPr lang="en-US" sz="1200" b="1" spc="-15" dirty="0">
                <a:solidFill>
                  <a:srgbClr val="000000"/>
                </a:solidFill>
                <a:latin typeface="+mn-lt"/>
              </a:rPr>
              <a:t>electronic statements. </a:t>
            </a:r>
          </a:p>
        </p:txBody>
      </p:sp>
      <p:sp>
        <p:nvSpPr>
          <p:cNvPr id="22" name="Text Placeholder 16">
            <a:extLst>
              <a:ext uri="{FF2B5EF4-FFF2-40B4-BE49-F238E27FC236}">
                <a16:creationId xmlns:a16="http://schemas.microsoft.com/office/drawing/2014/main" id="{A15F2895-1F48-798C-C0F9-DB35EA6B818D}"/>
              </a:ext>
            </a:extLst>
          </p:cNvPr>
          <p:cNvSpPr txBox="1">
            <a:spLocks/>
          </p:cNvSpPr>
          <p:nvPr/>
        </p:nvSpPr>
        <p:spPr>
          <a:xfrm>
            <a:off x="3851101" y="6133562"/>
            <a:ext cx="2974975" cy="800637"/>
          </a:xfrm>
          <a:prstGeom prst="rect">
            <a:avLst/>
          </a:prstGeom>
          <a:noFill/>
          <a:ln w="0" cmpd="sng">
            <a:noFill/>
            <a:prstDash val="solid"/>
          </a:ln>
        </p:spPr>
        <p:txBody>
          <a:bodyPr vert="horz" lIns="0" tIns="5080" rIns="0" bIns="0" anchor="t"/>
          <a:lstStyle/>
          <a:p>
            <a:pPr algn="l">
              <a:lnSpc>
                <a:spcPts val="1200"/>
              </a:lnSpc>
            </a:pPr>
            <a:r>
              <a:rPr lang="en-US" sz="1400" dirty="0">
                <a:solidFill>
                  <a:srgbClr val="000000"/>
                </a:solidFill>
                <a:latin typeface="+mn-lt"/>
              </a:rPr>
              <a:t>To view your statements, click the month and year that correlates to the statement you’d like to view. You may then download the statement to a PDF format. </a:t>
            </a:r>
          </a:p>
        </p:txBody>
      </p:sp>
      <p:pic>
        <p:nvPicPr>
          <p:cNvPr id="23" name="Picture 22">
            <a:extLst>
              <a:ext uri="{FF2B5EF4-FFF2-40B4-BE49-F238E27FC236}">
                <a16:creationId xmlns:a16="http://schemas.microsoft.com/office/drawing/2014/main" id="{CA89C4B5-EEDD-AA67-E894-0AF19D3C5EF4}"/>
              </a:ext>
            </a:extLst>
          </p:cNvPr>
          <p:cNvPicPr>
            <a:picLocks noChangeAspect="1"/>
          </p:cNvPicPr>
          <p:nvPr/>
        </p:nvPicPr>
        <p:blipFill>
          <a:blip r:embed="rId6"/>
          <a:stretch>
            <a:fillRect/>
          </a:stretch>
        </p:blipFill>
        <p:spPr>
          <a:xfrm>
            <a:off x="504825" y="7148194"/>
            <a:ext cx="6680543" cy="2121592"/>
          </a:xfrm>
          <a:prstGeom prst="rect">
            <a:avLst/>
          </a:prstGeom>
        </p:spPr>
      </p:pic>
      <p:pic>
        <p:nvPicPr>
          <p:cNvPr id="24" name="Picture 23">
            <a:extLst>
              <a:ext uri="{FF2B5EF4-FFF2-40B4-BE49-F238E27FC236}">
                <a16:creationId xmlns:a16="http://schemas.microsoft.com/office/drawing/2014/main" id="{FE99A506-6DBC-767C-6AD0-7F7BD684FF12}"/>
              </a:ext>
            </a:extLst>
          </p:cNvPr>
          <p:cNvPicPr>
            <a:picLocks noChangeAspect="1"/>
          </p:cNvPicPr>
          <p:nvPr/>
        </p:nvPicPr>
        <p:blipFill>
          <a:blip r:embed="rId7"/>
          <a:stretch>
            <a:fillRect/>
          </a:stretch>
        </p:blipFill>
        <p:spPr>
          <a:xfrm>
            <a:off x="508000" y="9269786"/>
            <a:ext cx="6680199" cy="451104"/>
          </a:xfrm>
          <a:prstGeom prst="rect">
            <a:avLst/>
          </a:prstGeom>
        </p:spPr>
      </p:pic>
      <p:sp>
        <p:nvSpPr>
          <p:cNvPr id="6" name="TextBox 5">
            <a:extLst>
              <a:ext uri="{FF2B5EF4-FFF2-40B4-BE49-F238E27FC236}">
                <a16:creationId xmlns:a16="http://schemas.microsoft.com/office/drawing/2014/main" id="{219C66CC-AA39-35BD-3AFA-EC3D3DCE7891}"/>
              </a:ext>
            </a:extLst>
          </p:cNvPr>
          <p:cNvSpPr txBox="1"/>
          <p:nvPr/>
        </p:nvSpPr>
        <p:spPr>
          <a:xfrm>
            <a:off x="7362218" y="9633835"/>
            <a:ext cx="458389" cy="369332"/>
          </a:xfrm>
          <a:prstGeom prst="rect">
            <a:avLst/>
          </a:prstGeom>
          <a:noFill/>
        </p:spPr>
        <p:txBody>
          <a:bodyPr wrap="square" rtlCol="0">
            <a:spAutoFit/>
          </a:bodyPr>
          <a:lstStyle/>
          <a:p>
            <a:r>
              <a:rPr lang="en-US" dirty="0"/>
              <a:t>13</a:t>
            </a:r>
          </a:p>
        </p:txBody>
      </p:sp>
    </p:spTree>
    <p:extLst>
      <p:ext uri="{BB962C8B-B14F-4D97-AF65-F5344CB8AC3E}">
        <p14:creationId xmlns:p14="http://schemas.microsoft.com/office/powerpoint/2010/main" val="2349968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81025" y="-1"/>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19125" y="9559925"/>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6" name="Text Placeholder 2">
            <a:extLst>
              <a:ext uri="{FF2B5EF4-FFF2-40B4-BE49-F238E27FC236}">
                <a16:creationId xmlns:a16="http://schemas.microsoft.com/office/drawing/2014/main" id="{9C5210D8-C2E8-D4B0-9402-80F3B8A5B6CF}"/>
              </a:ext>
            </a:extLst>
          </p:cNvPr>
          <p:cNvSpPr txBox="1">
            <a:spLocks/>
          </p:cNvSpPr>
          <p:nvPr/>
        </p:nvSpPr>
        <p:spPr>
          <a:xfrm>
            <a:off x="30162" y="512842"/>
            <a:ext cx="7772400" cy="1454150"/>
          </a:xfrm>
          <a:prstGeom prst="rect">
            <a:avLst/>
          </a:prstGeom>
          <a:noFill/>
          <a:ln w="0" cmpd="sng">
            <a:noFill/>
            <a:prstDash val="solid"/>
          </a:ln>
        </p:spPr>
        <p:txBody>
          <a:bodyPr vert="horz" lIns="0" tIns="18415" rIns="0" bIns="0" anchor="t"/>
          <a:lstStyle/>
          <a:p>
            <a:pPr algn="l">
              <a:lnSpc>
                <a:spcPts val="2600"/>
              </a:lnSpc>
            </a:pPr>
            <a:r>
              <a:rPr lang="en-US" sz="2300" b="1" spc="-30" dirty="0">
                <a:solidFill>
                  <a:srgbClr val="000000"/>
                </a:solidFill>
                <a:latin typeface="Arial" panose="02020603050405020304" pitchFamily="2"/>
              </a:rPr>
              <a:t>	    Convenient, Secure </a:t>
            </a:r>
            <a:r>
              <a:rPr lang="en-US" sz="2300" b="1" spc="-30" dirty="0" err="1">
                <a:solidFill>
                  <a:srgbClr val="000000"/>
                </a:solidFill>
                <a:latin typeface="Arial" panose="02020603050405020304" pitchFamily="2"/>
              </a:rPr>
              <a:t>eStatement</a:t>
            </a:r>
            <a:r>
              <a:rPr lang="en-US" sz="2300" b="1" spc="-30" dirty="0">
                <a:solidFill>
                  <a:srgbClr val="000000"/>
                </a:solidFill>
                <a:latin typeface="Arial" panose="02020603050405020304" pitchFamily="2"/>
              </a:rPr>
              <a:t> from </a:t>
            </a:r>
          </a:p>
          <a:p>
            <a:pPr algn="l">
              <a:lnSpc>
                <a:spcPts val="2600"/>
              </a:lnSpc>
            </a:pPr>
            <a:r>
              <a:rPr lang="en-US" sz="2300" b="1" spc="-30" dirty="0">
                <a:solidFill>
                  <a:srgbClr val="000000"/>
                </a:solidFill>
                <a:latin typeface="Arial" panose="02020603050405020304" pitchFamily="2"/>
              </a:rPr>
              <a:t>		FirstService Residential</a:t>
            </a:r>
          </a:p>
          <a:p>
            <a:pPr algn="ctr">
              <a:lnSpc>
                <a:spcPts val="2600"/>
              </a:lnSpc>
            </a:pPr>
            <a:endParaRPr lang="en-US" sz="1500" b="1" dirty="0">
              <a:solidFill>
                <a:srgbClr val="0B74A2"/>
              </a:solidFill>
              <a:latin typeface="Arial" panose="02020603050405020304" pitchFamily="2"/>
            </a:endParaRPr>
          </a:p>
          <a:p>
            <a:pPr algn="ctr">
              <a:lnSpc>
                <a:spcPts val="2600"/>
              </a:lnSpc>
            </a:pPr>
            <a:r>
              <a:rPr lang="en-US" sz="1500" b="1" dirty="0">
                <a:solidFill>
                  <a:srgbClr val="0B74A2"/>
                </a:solidFill>
                <a:latin typeface="Arial" panose="02020603050405020304" pitchFamily="2"/>
              </a:rPr>
              <a:t>FirstService Residential is happy to announce that you can </a:t>
            </a:r>
          </a:p>
          <a:p>
            <a:pPr algn="ctr">
              <a:lnSpc>
                <a:spcPts val="2600"/>
              </a:lnSpc>
            </a:pPr>
            <a:r>
              <a:rPr lang="en-US" sz="1500" b="1" dirty="0">
                <a:solidFill>
                  <a:srgbClr val="0B74A2"/>
                </a:solidFill>
                <a:latin typeface="Arial" panose="02020603050405020304" pitchFamily="2"/>
              </a:rPr>
              <a:t>now receive your monthly maintenance bill electronically!</a:t>
            </a:r>
          </a:p>
        </p:txBody>
      </p:sp>
      <p:sp>
        <p:nvSpPr>
          <p:cNvPr id="7" name="TextBox 6">
            <a:extLst>
              <a:ext uri="{FF2B5EF4-FFF2-40B4-BE49-F238E27FC236}">
                <a16:creationId xmlns:a16="http://schemas.microsoft.com/office/drawing/2014/main" id="{53102DAB-4E6D-9082-47CF-960A9F3E4206}"/>
              </a:ext>
            </a:extLst>
          </p:cNvPr>
          <p:cNvSpPr txBox="1"/>
          <p:nvPr/>
        </p:nvSpPr>
        <p:spPr>
          <a:xfrm>
            <a:off x="1077912" y="2479834"/>
            <a:ext cx="5676900" cy="3139321"/>
          </a:xfrm>
          <a:prstGeom prst="rect">
            <a:avLst/>
          </a:prstGeom>
          <a:noFill/>
        </p:spPr>
        <p:txBody>
          <a:bodyPr wrap="square" rtlCol="0">
            <a:spAutoFit/>
          </a:bodyPr>
          <a:lstStyle/>
          <a:p>
            <a:r>
              <a:rPr lang="en-US" dirty="0"/>
              <a:t>FirstService Residential's new </a:t>
            </a:r>
            <a:r>
              <a:rPr lang="en-US" dirty="0" err="1"/>
              <a:t>eStatement</a:t>
            </a:r>
            <a:r>
              <a:rPr lang="en-US" dirty="0"/>
              <a:t> program is:</a:t>
            </a:r>
          </a:p>
          <a:p>
            <a:pPr marL="285750" indent="-285750">
              <a:buFont typeface="Arial" panose="020B0604020202020204" pitchFamily="34" charset="0"/>
              <a:buChar char="•"/>
            </a:pPr>
            <a:r>
              <a:rPr lang="en-US" dirty="0"/>
              <a:t>Convenient. Check </a:t>
            </a:r>
            <a:r>
              <a:rPr lang="en-US" dirty="0" err="1"/>
              <a:t>eStatements</a:t>
            </a:r>
            <a:r>
              <a:rPr lang="en-US" dirty="0"/>
              <a:t> anytime, anywhere. Simply log in and view up to 12 months of complete online statements.</a:t>
            </a:r>
          </a:p>
          <a:p>
            <a:pPr marL="285750" indent="-285750">
              <a:buFont typeface="Arial" panose="020B0604020202020204" pitchFamily="34" charset="0"/>
              <a:buChar char="•"/>
            </a:pPr>
            <a:r>
              <a:rPr lang="en-US" dirty="0"/>
              <a:t>Secure. Choosing </a:t>
            </a:r>
            <a:r>
              <a:rPr lang="en-US" dirty="0" err="1"/>
              <a:t>eStatements</a:t>
            </a:r>
            <a:r>
              <a:rPr lang="en-US" dirty="0"/>
              <a:t> protects users from potential fraud and identity theft by eliminating unnecessary paper statement mailings that include personal account information.</a:t>
            </a:r>
          </a:p>
          <a:p>
            <a:pPr marL="285750" indent="-285750">
              <a:buFont typeface="Arial" panose="020B0604020202020204" pitchFamily="34" charset="0"/>
              <a:buChar char="•"/>
            </a:pPr>
            <a:r>
              <a:rPr lang="en-US" dirty="0"/>
              <a:t>Green. </a:t>
            </a:r>
            <a:r>
              <a:rPr lang="en-US" dirty="0" err="1"/>
              <a:t>eStatements</a:t>
            </a:r>
            <a:r>
              <a:rPr lang="en-US" dirty="0"/>
              <a:t> reduce paper consumption and carbon footprints, making them the better environmental option.</a:t>
            </a:r>
          </a:p>
        </p:txBody>
      </p:sp>
      <p:sp>
        <p:nvSpPr>
          <p:cNvPr id="9" name="TextBox 8">
            <a:extLst>
              <a:ext uri="{FF2B5EF4-FFF2-40B4-BE49-F238E27FC236}">
                <a16:creationId xmlns:a16="http://schemas.microsoft.com/office/drawing/2014/main" id="{91465440-024D-D15C-DD38-A7D326903D0F}"/>
              </a:ext>
            </a:extLst>
          </p:cNvPr>
          <p:cNvSpPr txBox="1"/>
          <p:nvPr/>
        </p:nvSpPr>
        <p:spPr>
          <a:xfrm>
            <a:off x="596106" y="7089815"/>
            <a:ext cx="6670675" cy="338554"/>
          </a:xfrm>
          <a:prstGeom prst="rect">
            <a:avLst/>
          </a:prstGeom>
          <a:noFill/>
        </p:spPr>
        <p:txBody>
          <a:bodyPr wrap="square" rtlCol="0">
            <a:spAutoFit/>
          </a:bodyPr>
          <a:lstStyle/>
          <a:p>
            <a:r>
              <a:rPr lang="en-US" sz="1600" dirty="0">
                <a:solidFill>
                  <a:srgbClr val="221E1F"/>
                </a:solidFill>
                <a:effectLst/>
                <a:latin typeface="Arial" panose="020B0604020202020204" pitchFamily="34" charset="0"/>
                <a:ea typeface="Arial" panose="020B0604020202020204" pitchFamily="34" charset="0"/>
                <a:cs typeface="Times New Roman" panose="02020603050405020304" pitchFamily="18" charset="0"/>
              </a:rPr>
              <a:t>Register now at:</a:t>
            </a:r>
            <a:r>
              <a:rPr lang="en-US" sz="1600" dirty="0">
                <a:solidFill>
                  <a:srgbClr val="3953A4"/>
                </a:solidFill>
                <a:latin typeface="Arial" panose="020B0604020202020204" pitchFamily="34" charset="0"/>
                <a:ea typeface="Arial" panose="020B0604020202020204" pitchFamily="34" charset="0"/>
                <a:cs typeface="Times New Roman" panose="02020603050405020304" pitchFamily="18" charset="0"/>
              </a:rPr>
              <a:t>  </a:t>
            </a:r>
            <a:r>
              <a:rPr lang="en-US" sz="1600" u="sng" dirty="0">
                <a:solidFill>
                  <a:srgbClr val="0000FF"/>
                </a:solidFill>
                <a:effectLst/>
                <a:latin typeface="Arial" panose="020B0604020202020204" pitchFamily="34" charset="0"/>
                <a:ea typeface="Arial" panose="020B0604020202020204" pitchFamily="34" charset="0"/>
                <a:cs typeface="Times New Roman" panose="02020603050405020304" pitchFamily="18" charset="0"/>
                <a:hlinkClick r:id="rId3"/>
              </a:rPr>
              <a:t>h</a:t>
            </a:r>
            <a:r>
              <a:rPr lang="en-US" sz="1600" u="sng" dirty="0">
                <a:solidFill>
                  <a:srgbClr val="0000FF"/>
                </a:solidFill>
                <a:effectLst/>
                <a:latin typeface="Arial" panose="020B0604020202020204" pitchFamily="34" charset="0"/>
                <a:ea typeface="Arial" panose="020B0604020202020204" pitchFamily="34" charset="0"/>
                <a:cs typeface="Times New Roman" panose="02020603050405020304" pitchFamily="18" charset="0"/>
              </a:rPr>
              <a:t>ttps://secure.welcomelink.com/estatements/mg/rg</a:t>
            </a:r>
            <a:r>
              <a:rPr lang="en-US" sz="1600" dirty="0">
                <a:solidFill>
                  <a:srgbClr val="3953A4"/>
                </a:solidFill>
                <a:effectLst/>
                <a:latin typeface="Arial" panose="020B0604020202020204" pitchFamily="34" charset="0"/>
                <a:ea typeface="Arial" panose="020B0604020202020204" pitchFamily="34" charset="0"/>
                <a:cs typeface="Times New Roman" panose="02020603050405020304" pitchFamily="18" charset="0"/>
              </a:rPr>
              <a:t> </a:t>
            </a:r>
            <a:endParaRPr lang="en-US" sz="1600" dirty="0"/>
          </a:p>
        </p:txBody>
      </p:sp>
      <p:sp>
        <p:nvSpPr>
          <p:cNvPr id="5" name="TextBox 4">
            <a:extLst>
              <a:ext uri="{FF2B5EF4-FFF2-40B4-BE49-F238E27FC236}">
                <a16:creationId xmlns:a16="http://schemas.microsoft.com/office/drawing/2014/main" id="{26EEC392-BEBB-5F9E-20E6-00CB8ED566C0}"/>
              </a:ext>
            </a:extLst>
          </p:cNvPr>
          <p:cNvSpPr txBox="1"/>
          <p:nvPr/>
        </p:nvSpPr>
        <p:spPr>
          <a:xfrm>
            <a:off x="7362218" y="9633835"/>
            <a:ext cx="458389" cy="369332"/>
          </a:xfrm>
          <a:prstGeom prst="rect">
            <a:avLst/>
          </a:prstGeom>
          <a:noFill/>
        </p:spPr>
        <p:txBody>
          <a:bodyPr wrap="square" rtlCol="0">
            <a:spAutoFit/>
          </a:bodyPr>
          <a:lstStyle/>
          <a:p>
            <a:r>
              <a:rPr lang="en-US" dirty="0"/>
              <a:t>14</a:t>
            </a:r>
          </a:p>
        </p:txBody>
      </p:sp>
    </p:spTree>
    <p:extLst>
      <p:ext uri="{BB962C8B-B14F-4D97-AF65-F5344CB8AC3E}">
        <p14:creationId xmlns:p14="http://schemas.microsoft.com/office/powerpoint/2010/main" val="124897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482600" y="-2"/>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19125" y="9559925"/>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11" name="TextBox 10">
            <a:extLst>
              <a:ext uri="{FF2B5EF4-FFF2-40B4-BE49-F238E27FC236}">
                <a16:creationId xmlns:a16="http://schemas.microsoft.com/office/drawing/2014/main" id="{52D911B9-3013-2C2B-37DD-A681E9855030}"/>
              </a:ext>
            </a:extLst>
          </p:cNvPr>
          <p:cNvSpPr txBox="1"/>
          <p:nvPr/>
        </p:nvSpPr>
        <p:spPr>
          <a:xfrm>
            <a:off x="1504950" y="482600"/>
            <a:ext cx="4762500" cy="369332"/>
          </a:xfrm>
          <a:prstGeom prst="rect">
            <a:avLst/>
          </a:prstGeom>
          <a:noFill/>
        </p:spPr>
        <p:txBody>
          <a:bodyPr wrap="square" rtlCol="0">
            <a:spAutoFit/>
          </a:bodyPr>
          <a:lstStyle/>
          <a:p>
            <a:r>
              <a:rPr lang="en-US" sz="1800" dirty="0" err="1">
                <a:solidFill>
                  <a:srgbClr val="0268B1"/>
                </a:solidFill>
                <a:effectLst/>
                <a:latin typeface="Arial" panose="020B0604020202020204" pitchFamily="34" charset="0"/>
                <a:ea typeface="Arial" panose="020B0604020202020204" pitchFamily="34" charset="0"/>
                <a:cs typeface="Times New Roman" panose="02020603050405020304" pitchFamily="18" charset="0"/>
              </a:rPr>
              <a:t>eStatements</a:t>
            </a:r>
            <a:r>
              <a:rPr lang="en-US" sz="1800" dirty="0">
                <a:solidFill>
                  <a:srgbClr val="0268B1"/>
                </a:solidFill>
                <a:effectLst/>
                <a:latin typeface="Arial" panose="020B0604020202020204" pitchFamily="34" charset="0"/>
                <a:ea typeface="Arial" panose="020B0604020202020204" pitchFamily="34" charset="0"/>
                <a:cs typeface="Times New Roman" panose="02020603050405020304" pitchFamily="18" charset="0"/>
              </a:rPr>
              <a:t> Frequently Asked Questions</a:t>
            </a:r>
            <a:endParaRPr lang="en-US" dirty="0"/>
          </a:p>
        </p:txBody>
      </p:sp>
      <p:pic>
        <p:nvPicPr>
          <p:cNvPr id="2049" name="Picture">
            <a:extLst>
              <a:ext uri="{FF2B5EF4-FFF2-40B4-BE49-F238E27FC236}">
                <a16:creationId xmlns:a16="http://schemas.microsoft.com/office/drawing/2014/main" id="{7EAC9214-3E6D-2E14-DD31-0EC54607A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1066800"/>
            <a:ext cx="342900" cy="5524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F8F8DF75-1CBF-014C-5CC4-3CC22E97566D}"/>
              </a:ext>
            </a:extLst>
          </p:cNvPr>
          <p:cNvSpPr>
            <a:spLocks noChangeArrowheads="1"/>
          </p:cNvSpPr>
          <p:nvPr/>
        </p:nvSpPr>
        <p:spPr bwMode="auto">
          <a:xfrm>
            <a:off x="0" y="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a:extLst>
              <a:ext uri="{FF2B5EF4-FFF2-40B4-BE49-F238E27FC236}">
                <a16:creationId xmlns:a16="http://schemas.microsoft.com/office/drawing/2014/main" id="{387D3DF5-4D3F-4473-9331-18C75C70FD1B}"/>
              </a:ext>
            </a:extLst>
          </p:cNvPr>
          <p:cNvSpPr>
            <a:spLocks noChangeArrowheads="1"/>
          </p:cNvSpPr>
          <p:nvPr/>
        </p:nvSpPr>
        <p:spPr bwMode="auto">
          <a:xfrm>
            <a:off x="581025" y="440769"/>
            <a:ext cx="661035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549275" algn="l"/>
              </a:tabLst>
              <a:defRPr>
                <a:solidFill>
                  <a:schemeClr val="tx1"/>
                </a:solidFill>
                <a:latin typeface="Arial" panose="020B0604020202020204" pitchFamily="34" charset="0"/>
              </a:defRPr>
            </a:lvl1pPr>
            <a:lvl2pPr marL="457200" algn="l" rtl="0" eaLnBrk="0" fontAlgn="base" hangingPunct="0">
              <a:spcBef>
                <a:spcPct val="0"/>
              </a:spcBef>
              <a:spcAft>
                <a:spcPct val="0"/>
              </a:spcAft>
              <a:tabLst>
                <a:tab pos="549275" algn="l"/>
              </a:tabLst>
              <a:defRPr>
                <a:solidFill>
                  <a:schemeClr val="tx1"/>
                </a:solidFill>
                <a:latin typeface="Arial" panose="020B0604020202020204" pitchFamily="34" charset="0"/>
              </a:defRPr>
            </a:lvl2pPr>
            <a:lvl3pPr marL="914400" algn="l" rtl="0" eaLnBrk="0" fontAlgn="base" hangingPunct="0">
              <a:spcBef>
                <a:spcPct val="0"/>
              </a:spcBef>
              <a:spcAft>
                <a:spcPct val="0"/>
              </a:spcAft>
              <a:tabLst>
                <a:tab pos="549275" algn="l"/>
              </a:tabLst>
              <a:defRPr>
                <a:solidFill>
                  <a:schemeClr val="tx1"/>
                </a:solidFill>
                <a:latin typeface="Arial" panose="020B0604020202020204" pitchFamily="34" charset="0"/>
              </a:defRPr>
            </a:lvl3pPr>
            <a:lvl4pPr marL="1371600" algn="l" rtl="0" eaLnBrk="0" fontAlgn="base" hangingPunct="0">
              <a:spcBef>
                <a:spcPct val="0"/>
              </a:spcBef>
              <a:spcAft>
                <a:spcPct val="0"/>
              </a:spcAft>
              <a:tabLst>
                <a:tab pos="549275" algn="l"/>
              </a:tabLst>
              <a:defRPr>
                <a:solidFill>
                  <a:schemeClr val="tx1"/>
                </a:solidFill>
                <a:latin typeface="Arial" panose="020B0604020202020204" pitchFamily="34" charset="0"/>
              </a:defRPr>
            </a:lvl4pPr>
            <a:lvl5pPr marL="1828800" algn="l" rtl="0" eaLnBrk="0" fontAlgn="base" hangingPunct="0">
              <a:spcBef>
                <a:spcPct val="0"/>
              </a:spcBef>
              <a:spcAft>
                <a:spcPct val="0"/>
              </a:spcAft>
              <a:tabLst>
                <a:tab pos="549275" algn="l"/>
              </a:tabLst>
              <a:defRPr>
                <a:solidFill>
                  <a:schemeClr val="tx1"/>
                </a:solidFill>
                <a:latin typeface="Arial" panose="020B0604020202020204" pitchFamily="34" charset="0"/>
              </a:defRPr>
            </a:lvl5pPr>
            <a:lvl6pPr marL="2286000" algn="l" rtl="0" eaLnBrk="0" fontAlgn="base" hangingPunct="0">
              <a:spcBef>
                <a:spcPct val="0"/>
              </a:spcBef>
              <a:spcAft>
                <a:spcPct val="0"/>
              </a:spcAft>
              <a:tabLst>
                <a:tab pos="549275" algn="l"/>
              </a:tabLst>
              <a:defRPr>
                <a:solidFill>
                  <a:schemeClr val="tx1"/>
                </a:solidFill>
                <a:latin typeface="Arial" panose="020B0604020202020204" pitchFamily="34" charset="0"/>
              </a:defRPr>
            </a:lvl6pPr>
            <a:lvl7pPr marL="2743200" algn="l" rtl="0" eaLnBrk="0" fontAlgn="base" hangingPunct="0">
              <a:spcBef>
                <a:spcPct val="0"/>
              </a:spcBef>
              <a:spcAft>
                <a:spcPct val="0"/>
              </a:spcAft>
              <a:tabLst>
                <a:tab pos="549275" algn="l"/>
              </a:tabLst>
              <a:defRPr>
                <a:solidFill>
                  <a:schemeClr val="tx1"/>
                </a:solidFill>
                <a:latin typeface="Arial" panose="020B0604020202020204" pitchFamily="34" charset="0"/>
              </a:defRPr>
            </a:lvl7pPr>
            <a:lvl8pPr marL="3200400" algn="l" rtl="0" eaLnBrk="0" fontAlgn="base" hangingPunct="0">
              <a:spcBef>
                <a:spcPct val="0"/>
              </a:spcBef>
              <a:spcAft>
                <a:spcPct val="0"/>
              </a:spcAft>
              <a:tabLst>
                <a:tab pos="549275" algn="l"/>
              </a:tabLst>
              <a:defRPr>
                <a:solidFill>
                  <a:schemeClr val="tx1"/>
                </a:solidFill>
                <a:latin typeface="Arial" panose="020B0604020202020204" pitchFamily="34" charset="0"/>
              </a:defRPr>
            </a:lvl8pPr>
            <a:lvl9pPr marL="3657600" algn="l" rtl="0" eaLnBrk="0" fontAlgn="base" hangingPunct="0">
              <a:spcBef>
                <a:spcPct val="0"/>
              </a:spcBef>
              <a:spcAft>
                <a:spcPct val="0"/>
              </a:spcAft>
              <a:tabLst>
                <a:tab pos="5492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49275" algn="l"/>
              </a:tabLst>
            </a:pPr>
            <a:endParaRPr kumimoji="0" lang="en-US" altLang="en-US" sz="18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endParaRPr lang="en-US" altLang="en-US" dirty="0">
              <a:solidFill>
                <a:srgbClr val="000000"/>
              </a:solidFill>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18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Q</a:t>
            </a:r>
            <a:r>
              <a:rPr kumimoji="0" lang="en-US" altLang="en-US" sz="15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Arial" panose="020B0604020202020204" pitchFamily="34" charset="0"/>
                <a:ea typeface="Arial" panose="020B0604020202020204" pitchFamily="34" charset="0"/>
                <a:cs typeface="Times New Roman" panose="02020603050405020304" pitchFamily="18" charset="0"/>
              </a:rPr>
              <a:t>	</a:t>
            </a:r>
            <a:r>
              <a:rPr kumimoji="0" lang="en-US" altLang="en-US" sz="1050" b="1" i="0" u="none" strike="noStrike" cap="none" normalizeH="0" baseline="0" dirty="0">
                <a:ln>
                  <a:noFill/>
                </a:ln>
                <a:solidFill>
                  <a:srgbClr val="0268B1"/>
                </a:solidFill>
                <a:effectLst/>
                <a:latin typeface="Arial" panose="020B0604020202020204" pitchFamily="34" charset="0"/>
                <a:ea typeface="Arial" panose="020B0604020202020204" pitchFamily="34" charset="0"/>
                <a:cs typeface="Times New Roman" panose="02020603050405020304" pitchFamily="18" charset="0"/>
              </a:rPr>
              <a:t>What happens if my email address changes or is discontinued for any reason?</a:t>
            </a:r>
            <a:endParaRPr kumimoji="0" lang="en-US" altLang="en-US" sz="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2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221E1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If your email address changes or is discontinued, you will need to log in to the website and update your 	account information. Click on "My Account" and update your email address. A verification email will be 	sent to your new email account and </a:t>
            </a:r>
            <a:r>
              <a:rPr kumimoji="0" lang="en-US" altLang="en-US" sz="1000" b="0" i="0" u="none" strike="noStrike" cap="none" normalizeH="0" baseline="0" dirty="0" err="1">
                <a:ln>
                  <a:noFill/>
                </a:ln>
                <a:solidFill>
                  <a:srgbClr val="221E1F"/>
                </a:solidFill>
                <a:effectLst/>
                <a:ea typeface="Arial" panose="020B0604020202020204" pitchFamily="34" charset="0"/>
                <a:cs typeface="Arial" panose="020B0604020202020204" pitchFamily="34" charset="0"/>
              </a:rPr>
              <a:t>eStatement</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 delivery will continue normally.</a:t>
            </a:r>
            <a:endParaRPr kumimoji="0" lang="en-US" altLang="en-US" sz="5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1900" b="0" i="0" u="none" strike="noStrike" cap="none" normalizeH="0" baseline="0" dirty="0">
                <a:ln>
                  <a:noFill/>
                </a:ln>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Q</a:t>
            </a:r>
            <a:r>
              <a:rPr kumimoji="0" lang="en-US" altLang="en-US" sz="15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50" b="1" i="0" u="none" strike="noStrike" cap="none" normalizeH="0" baseline="0" dirty="0">
                <a:ln>
                  <a:noFill/>
                </a:ln>
                <a:solidFill>
                  <a:srgbClr val="0268B1"/>
                </a:solidFill>
                <a:effectLst/>
                <a:ea typeface="Arial" panose="020B0604020202020204" pitchFamily="34" charset="0"/>
                <a:cs typeface="Arial" panose="020B0604020202020204" pitchFamily="34" charset="0"/>
              </a:rPr>
              <a:t>What if I have multiple accounts?</a:t>
            </a:r>
            <a:endParaRPr kumimoji="0" lang="en-US" altLang="en-US" sz="600" b="1"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2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221E1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You may register all your accounts with one login. Make sure to have all of your account information </a:t>
            </a:r>
            <a:b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b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	available when you register, then click "Add Additional Account" until all accounts are set up.</a:t>
            </a:r>
            <a:endParaRPr kumimoji="0" lang="en-US" altLang="en-US" sz="5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1900" b="0" i="0" u="none" strike="noStrike" cap="none" normalizeH="0" baseline="0" dirty="0">
                <a:ln>
                  <a:noFill/>
                </a:ln>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Q</a:t>
            </a:r>
            <a:r>
              <a:rPr kumimoji="0" lang="en-US" altLang="en-US" sz="15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50" b="1" i="0" u="none" strike="noStrike" cap="none" normalizeH="0" baseline="0" dirty="0">
                <a:ln>
                  <a:noFill/>
                </a:ln>
                <a:solidFill>
                  <a:srgbClr val="0268B1"/>
                </a:solidFill>
                <a:effectLst/>
                <a:ea typeface="Arial" panose="020B0604020202020204" pitchFamily="34" charset="0"/>
                <a:cs typeface="Arial" panose="020B0604020202020204" pitchFamily="34" charset="0"/>
              </a:rPr>
              <a:t>What if I forget my login password?</a:t>
            </a:r>
            <a:endParaRPr kumimoji="0" lang="en-US" altLang="en-US" sz="600" b="1"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2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221E1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Visit the </a:t>
            </a:r>
            <a:r>
              <a:rPr kumimoji="0" lang="en-US" altLang="en-US" sz="1000" b="0" i="0" u="none" strike="noStrike" cap="none" normalizeH="0" baseline="0" dirty="0" err="1">
                <a:ln>
                  <a:noFill/>
                </a:ln>
                <a:solidFill>
                  <a:srgbClr val="221E1F"/>
                </a:solidFill>
                <a:effectLst/>
                <a:ea typeface="Arial" panose="020B0604020202020204" pitchFamily="34" charset="0"/>
                <a:cs typeface="Arial" panose="020B0604020202020204" pitchFamily="34" charset="0"/>
              </a:rPr>
              <a:t>eStatements</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 website and click on "Forgot Your Password?" A password reminder will be sent to 	your email account.</a:t>
            </a:r>
            <a:endParaRPr kumimoji="0" lang="en-US" altLang="en-US" sz="5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1800" b="0" i="0" u="none" strike="noStrike" cap="none" normalizeH="0" baseline="0" dirty="0">
                <a:ln>
                  <a:noFill/>
                </a:ln>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Q</a:t>
            </a:r>
            <a:r>
              <a:rPr kumimoji="0" lang="en-US" altLang="en-US" sz="1500" b="0" i="0" u="none" strike="noStrike" cap="none" normalizeH="0" baseline="0" dirty="0">
                <a:ln>
                  <a:noFill/>
                </a:ln>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50" b="1" i="0" u="none" strike="noStrike" cap="none" normalizeH="0" baseline="0" dirty="0">
                <a:ln>
                  <a:noFill/>
                </a:ln>
                <a:solidFill>
                  <a:srgbClr val="0268B1"/>
                </a:solidFill>
                <a:effectLst/>
                <a:ea typeface="Arial" panose="020B0604020202020204" pitchFamily="34" charset="0"/>
                <a:cs typeface="Arial" panose="020B0604020202020204" pitchFamily="34" charset="0"/>
              </a:rPr>
              <a:t>Is the website secure?</a:t>
            </a:r>
            <a:endParaRPr kumimoji="0" lang="en-US" altLang="en-US" sz="600" b="1"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2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221E1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The </a:t>
            </a:r>
            <a:r>
              <a:rPr kumimoji="0" lang="en-US" altLang="en-US" sz="1000" b="0" i="0" u="none" strike="noStrike" cap="none" normalizeH="0" baseline="0" dirty="0" err="1">
                <a:ln>
                  <a:noFill/>
                </a:ln>
                <a:solidFill>
                  <a:srgbClr val="221E1F"/>
                </a:solidFill>
                <a:effectLst/>
                <a:ea typeface="Arial" panose="020B0604020202020204" pitchFamily="34" charset="0"/>
                <a:cs typeface="Arial" panose="020B0604020202020204" pitchFamily="34" charset="0"/>
              </a:rPr>
              <a:t>eStatement</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 website uses modern encryption technology and is VeriSign Trusted. For more	information about encryption security, please visit</a:t>
            </a:r>
            <a:r>
              <a:rPr kumimoji="0" lang="en-US" altLang="en-US" sz="1000" b="0" i="0" u="none" strike="noStrike" cap="none" normalizeH="0" baseline="0" dirty="0">
                <a:ln>
                  <a:noFill/>
                </a:ln>
                <a:solidFill>
                  <a:srgbClr val="3953A4"/>
                </a:solidFill>
                <a:effectLst/>
                <a:ea typeface="Arial" panose="020B0604020202020204" pitchFamily="34" charset="0"/>
                <a:cs typeface="Arial" panose="020B0604020202020204" pitchFamily="34" charset="0"/>
              </a:rPr>
              <a:t> </a:t>
            </a:r>
            <a:r>
              <a:rPr kumimoji="0" lang="en-US" altLang="en-US" sz="1000" b="0" i="0" u="none" strike="noStrike" cap="none" normalizeH="0" baseline="0" dirty="0">
                <a:ln>
                  <a:noFill/>
                </a:ln>
                <a:solidFill>
                  <a:srgbClr val="0000FF"/>
                </a:solidFill>
                <a:effectLst/>
                <a:ea typeface="Arial" panose="020B0604020202020204" pitchFamily="34" charset="0"/>
                <a:cs typeface="Arial" panose="020B0604020202020204" pitchFamily="34" charset="0"/>
                <a:hlinkClick r:id="rId4"/>
              </a:rPr>
              <a:t>https:</a:t>
            </a:r>
            <a:r>
              <a:rPr kumimoji="0" lang="en-US" altLang="en-US" sz="1000" b="0" i="0" u="sng" strike="noStrike" cap="none" normalizeH="0" baseline="0" dirty="0">
                <a:ln>
                  <a:noFill/>
                </a:ln>
                <a:solidFill>
                  <a:srgbClr val="0000FF"/>
                </a:solidFill>
                <a:effectLst/>
                <a:ea typeface="Arial" panose="020B0604020202020204" pitchFamily="34" charset="0"/>
                <a:cs typeface="Arial" panose="020B0604020202020204" pitchFamily="34" charset="0"/>
              </a:rPr>
              <a:t>//trustsealinfo.verisign.com</a:t>
            </a:r>
            <a:r>
              <a:rPr kumimoji="0" lang="en-US" altLang="en-US" sz="1000" b="0" i="0" u="none" strike="noStrike" cap="none" normalizeH="0" baseline="0" dirty="0">
                <a:ln>
                  <a:noFill/>
                </a:ln>
                <a:solidFill>
                  <a:srgbClr val="3953A4"/>
                </a:solidFill>
                <a:effectLst/>
                <a:ea typeface="Arial" panose="020B0604020202020204" pitchFamily="34" charset="0"/>
                <a:cs typeface="Arial" panose="020B0604020202020204" pitchFamily="34" charset="0"/>
              </a:rPr>
              <a:t>.</a:t>
            </a:r>
            <a:endParaRPr kumimoji="0" lang="en-US" altLang="en-US" sz="5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1800" b="0" i="0" u="none" strike="noStrike" cap="none" normalizeH="0" baseline="0" dirty="0">
                <a:ln>
                  <a:noFill/>
                </a:ln>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Q</a:t>
            </a:r>
            <a:r>
              <a:rPr kumimoji="0" lang="en-US" altLang="en-US" sz="1500" b="0" i="0" u="none" strike="noStrike" cap="none" normalizeH="0" baseline="0" dirty="0">
                <a:ln>
                  <a:noFill/>
                </a:ln>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50" b="1" i="0" u="none" strike="noStrike" cap="none" normalizeH="0" baseline="0" dirty="0">
                <a:ln>
                  <a:noFill/>
                </a:ln>
                <a:solidFill>
                  <a:srgbClr val="0268B1"/>
                </a:solidFill>
                <a:effectLst/>
                <a:ea typeface="Arial" panose="020B0604020202020204" pitchFamily="34" charset="0"/>
                <a:cs typeface="Arial" panose="020B0604020202020204" pitchFamily="34" charset="0"/>
              </a:rPr>
              <a:t>Who do I contact if I have questions?</a:t>
            </a:r>
            <a:endParaRPr kumimoji="0" lang="en-US" altLang="en-US" sz="600" b="1"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2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221E1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If you have questions regarding your account or the contents of your statement, call FirstService</a:t>
            </a:r>
            <a:endParaRPr lang="en-US" altLang="en-US" sz="1000" dirty="0">
              <a:solidFill>
                <a:srgbClr val="221E1F"/>
              </a:solidFill>
              <a:ea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	 Residential’s Customer Care Center at</a:t>
            </a:r>
            <a:r>
              <a:rPr kumimoji="0" lang="en-US" altLang="en-US" sz="1000" b="0" i="0" u="none" strike="noStrike" cap="none" normalizeH="0" baseline="0" dirty="0">
                <a:ln>
                  <a:noFill/>
                </a:ln>
                <a:solidFill>
                  <a:srgbClr val="000000"/>
                </a:solidFill>
                <a:effectLst/>
                <a:ea typeface="Arial" panose="020B0604020202020204" pitchFamily="34" charset="0"/>
                <a:cs typeface="Arial" panose="020B0604020202020204" pitchFamily="34" charset="0"/>
              </a:rPr>
              <a:t> (855)333.5149.</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 For technical support with the website or </a:t>
            </a: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lang="en-US" altLang="en-US" sz="1000" dirty="0">
                <a:solidFill>
                  <a:srgbClr val="221E1F"/>
                </a:solidFill>
                <a:ea typeface="Arial" panose="020B0604020202020204" pitchFamily="34" charset="0"/>
                <a:cs typeface="Arial" panose="020B0604020202020204" pitchFamily="34" charset="0"/>
              </a:rPr>
              <a:t>	</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creating </a:t>
            </a:r>
            <a:r>
              <a:rPr lang="en-US" altLang="en-US" sz="1000" dirty="0">
                <a:solidFill>
                  <a:srgbClr val="221E1F"/>
                </a:solidFill>
                <a:ea typeface="Arial" panose="020B0604020202020204" pitchFamily="34" charset="0"/>
                <a:cs typeface="Arial" panose="020B0604020202020204" pitchFamily="34" charset="0"/>
              </a:rPr>
              <a:t> </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your login, call (866) 428-0800 or email</a:t>
            </a:r>
            <a:r>
              <a:rPr kumimoji="0" lang="en-US" altLang="en-US" sz="1000" b="0" i="0" u="none" strike="noStrike" cap="none" normalizeH="0" baseline="0" dirty="0">
                <a:ln>
                  <a:noFill/>
                </a:ln>
                <a:solidFill>
                  <a:srgbClr val="3953A4"/>
                </a:solidFill>
                <a:effectLst/>
                <a:ea typeface="Arial" panose="020B0604020202020204" pitchFamily="34" charset="0"/>
                <a:cs typeface="Arial" panose="020B0604020202020204" pitchFamily="34" charset="0"/>
              </a:rPr>
              <a:t> </a:t>
            </a:r>
            <a:r>
              <a:rPr kumimoji="0" lang="en-US" altLang="en-US" sz="1000" b="0" i="0" u="none" strike="noStrike" cap="none" normalizeH="0" baseline="0" dirty="0">
                <a:ln>
                  <a:noFill/>
                </a:ln>
                <a:solidFill>
                  <a:srgbClr val="0000FF"/>
                </a:solidFill>
                <a:effectLst/>
                <a:ea typeface="Arial" panose="020B0604020202020204" pitchFamily="34" charset="0"/>
                <a:cs typeface="Arial" panose="020B0604020202020204" pitchFamily="34" charset="0"/>
                <a:hlinkClick r:id="rId5"/>
              </a:rPr>
              <a:t>team@</a:t>
            </a:r>
            <a:r>
              <a:rPr kumimoji="0" lang="en-US" altLang="en-US" sz="1000" b="0" i="0" u="sng" strike="noStrike" cap="none" normalizeH="0" baseline="0" dirty="0">
                <a:ln>
                  <a:noFill/>
                </a:ln>
                <a:solidFill>
                  <a:srgbClr val="0000FF"/>
                </a:solidFill>
                <a:effectLst/>
                <a:ea typeface="Arial" panose="020B0604020202020204" pitchFamily="34" charset="0"/>
                <a:cs typeface="Arial" panose="020B0604020202020204" pitchFamily="34" charset="0"/>
              </a:rPr>
              <a:t>welcomelink.com</a:t>
            </a:r>
            <a:r>
              <a:rPr kumimoji="0" lang="en-US" altLang="en-US" sz="1000" b="0" i="0" u="none" strike="noStrike" cap="none" normalizeH="0" baseline="0" dirty="0">
                <a:ln>
                  <a:noFill/>
                </a:ln>
                <a:solidFill>
                  <a:srgbClr val="3953A4"/>
                </a:solidFill>
                <a:effectLst/>
                <a:ea typeface="Arial" panose="020B0604020202020204" pitchFamily="34" charset="0"/>
                <a:cs typeface="Arial" panose="020B0604020202020204" pitchFamily="34" charset="0"/>
              </a:rPr>
              <a:t>.</a:t>
            </a:r>
            <a:endParaRPr kumimoji="0" lang="en-US" altLang="en-US" sz="1800" b="0" i="0" u="none" strike="noStrike" cap="none" normalizeH="0" baseline="0" dirty="0">
              <a:ln>
                <a:noFill/>
              </a:ln>
              <a:solidFill>
                <a:schemeClr val="tx1"/>
              </a:solidFill>
              <a:effectLst/>
              <a:cs typeface="Arial" panose="020B0604020202020204" pitchFamily="34" charset="0"/>
            </a:endParaRPr>
          </a:p>
        </p:txBody>
      </p:sp>
      <p:pic>
        <p:nvPicPr>
          <p:cNvPr id="14" name="Picture">
            <a:extLst>
              <a:ext uri="{FF2B5EF4-FFF2-40B4-BE49-F238E27FC236}">
                <a16:creationId xmlns:a16="http://schemas.microsoft.com/office/drawing/2014/main" id="{C112D141-1E69-9546-FD18-31252CC89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2021294"/>
            <a:ext cx="342900" cy="5524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6">
            <a:extLst>
              <a:ext uri="{FF2B5EF4-FFF2-40B4-BE49-F238E27FC236}">
                <a16:creationId xmlns:a16="http://schemas.microsoft.com/office/drawing/2014/main" id="{F1EC457A-FB5B-C022-E2B1-E448FD315A4C}"/>
              </a:ext>
            </a:extLst>
          </p:cNvPr>
          <p:cNvSpPr txBox="1">
            <a:spLocks noChangeArrowheads="1"/>
          </p:cNvSpPr>
          <p:nvPr/>
        </p:nvSpPr>
        <p:spPr bwMode="auto">
          <a:xfrm>
            <a:off x="1622426" y="10085794"/>
            <a:ext cx="34131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a:p>
        </p:txBody>
      </p:sp>
      <p:pic>
        <p:nvPicPr>
          <p:cNvPr id="2053" name="Picture">
            <a:extLst>
              <a:ext uri="{FF2B5EF4-FFF2-40B4-BE49-F238E27FC236}">
                <a16:creationId xmlns:a16="http://schemas.microsoft.com/office/drawing/2014/main" id="{FE581687-08AC-7C20-4999-1905FE63F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2816631"/>
            <a:ext cx="342900" cy="55245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7">
            <a:extLst>
              <a:ext uri="{FF2B5EF4-FFF2-40B4-BE49-F238E27FC236}">
                <a16:creationId xmlns:a16="http://schemas.microsoft.com/office/drawing/2014/main" id="{CC17508D-C335-792B-1C1A-3DC626DEE0F0}"/>
              </a:ext>
            </a:extLst>
          </p:cNvPr>
          <p:cNvSpPr>
            <a:spLocks noChangeArrowheads="1"/>
          </p:cNvSpPr>
          <p:nvPr/>
        </p:nvSpPr>
        <p:spPr bwMode="auto">
          <a:xfrm>
            <a:off x="811213" y="5291544"/>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4" name="Picture">
            <a:extLst>
              <a:ext uri="{FF2B5EF4-FFF2-40B4-BE49-F238E27FC236}">
                <a16:creationId xmlns:a16="http://schemas.microsoft.com/office/drawing/2014/main" id="{4C8D5BA1-29FB-1505-BC18-7E649B693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542228"/>
            <a:ext cx="3429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a:extLst>
              <a:ext uri="{FF2B5EF4-FFF2-40B4-BE49-F238E27FC236}">
                <a16:creationId xmlns:a16="http://schemas.microsoft.com/office/drawing/2014/main" id="{6BD79E3F-CCD1-1947-9F18-17A659044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5" y="4305185"/>
            <a:ext cx="342900" cy="55245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8">
            <a:extLst>
              <a:ext uri="{FF2B5EF4-FFF2-40B4-BE49-F238E27FC236}">
                <a16:creationId xmlns:a16="http://schemas.microsoft.com/office/drawing/2014/main" id="{CAF560B8-F725-C667-66B3-E0C6CB95FE76}"/>
              </a:ext>
            </a:extLst>
          </p:cNvPr>
          <p:cNvSpPr>
            <a:spLocks noChangeArrowheads="1"/>
          </p:cNvSpPr>
          <p:nvPr/>
        </p:nvSpPr>
        <p:spPr bwMode="auto">
          <a:xfrm>
            <a:off x="598527" y="1932086"/>
            <a:ext cx="11079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Q</a:t>
            </a:r>
            <a:r>
              <a:rPr kumimoji="0" lang="en-US" altLang="en-US" sz="15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5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8">
            <a:extLst>
              <a:ext uri="{FF2B5EF4-FFF2-40B4-BE49-F238E27FC236}">
                <a16:creationId xmlns:a16="http://schemas.microsoft.com/office/drawing/2014/main" id="{63140890-604E-60B0-07D2-AABD655FDFC5}"/>
              </a:ext>
            </a:extLst>
          </p:cNvPr>
          <p:cNvSpPr>
            <a:spLocks noChangeArrowheads="1"/>
          </p:cNvSpPr>
          <p:nvPr/>
        </p:nvSpPr>
        <p:spPr bwMode="auto">
          <a:xfrm>
            <a:off x="568326" y="2728179"/>
            <a:ext cx="11079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Q</a:t>
            </a:r>
            <a:r>
              <a:rPr kumimoji="0" lang="en-US" altLang="en-US" sz="15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22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5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8">
            <a:extLst>
              <a:ext uri="{FF2B5EF4-FFF2-40B4-BE49-F238E27FC236}">
                <a16:creationId xmlns:a16="http://schemas.microsoft.com/office/drawing/2014/main" id="{6BEC6F59-FC3E-BE6D-6284-33CCD98DF3F5}"/>
              </a:ext>
            </a:extLst>
          </p:cNvPr>
          <p:cNvSpPr>
            <a:spLocks noChangeArrowheads="1"/>
          </p:cNvSpPr>
          <p:nvPr/>
        </p:nvSpPr>
        <p:spPr bwMode="auto">
          <a:xfrm>
            <a:off x="568326" y="3463459"/>
            <a:ext cx="11079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Q</a:t>
            </a:r>
            <a:r>
              <a:rPr kumimoji="0" lang="en-US" altLang="en-US" sz="15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22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5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8">
            <a:extLst>
              <a:ext uri="{FF2B5EF4-FFF2-40B4-BE49-F238E27FC236}">
                <a16:creationId xmlns:a16="http://schemas.microsoft.com/office/drawing/2014/main" id="{646E223D-97C9-43D5-70E8-25B3DA86CCE1}"/>
              </a:ext>
            </a:extLst>
          </p:cNvPr>
          <p:cNvSpPr>
            <a:spLocks noChangeArrowheads="1"/>
          </p:cNvSpPr>
          <p:nvPr/>
        </p:nvSpPr>
        <p:spPr bwMode="auto">
          <a:xfrm>
            <a:off x="598526" y="4234713"/>
            <a:ext cx="11445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Q</a:t>
            </a:r>
            <a:r>
              <a:rPr kumimoji="0" lang="en-US" altLang="en-US" sz="150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1000" i="0" u="none" strike="noStrike" cap="none" normalizeH="0" baseline="0" dirty="0">
                <a:ln>
                  <a:noFill/>
                </a:ln>
                <a:solidFill>
                  <a:srgbClr val="0268B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220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a:t>
            </a:r>
            <a:r>
              <a:rPr kumimoji="0" lang="en-US" altLang="en-US" sz="150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500" i="0" u="none" strike="noStrike" cap="none" normalizeH="0" baseline="0" dirty="0">
                <a:ln>
                  <a:noFill/>
                </a:ln>
                <a:solidFill>
                  <a:schemeClr val="tx1"/>
                </a:solidFill>
                <a:effectLst/>
                <a:latin typeface="Arial" panose="020B0604020202020204" pitchFamily="34" charset="0"/>
              </a:rPr>
              <a:t> </a:t>
            </a:r>
            <a:endParaRPr kumimoji="0" lang="en-US" altLang="en-US" sz="180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F3F2D7DA-1472-3007-44EB-2832EE79822B}"/>
              </a:ext>
            </a:extLst>
          </p:cNvPr>
          <p:cNvSpPr txBox="1"/>
          <p:nvPr/>
        </p:nvSpPr>
        <p:spPr>
          <a:xfrm>
            <a:off x="7362218" y="9633835"/>
            <a:ext cx="458389" cy="369332"/>
          </a:xfrm>
          <a:prstGeom prst="rect">
            <a:avLst/>
          </a:prstGeom>
          <a:noFill/>
        </p:spPr>
        <p:txBody>
          <a:bodyPr wrap="square" rtlCol="0">
            <a:spAutoFit/>
          </a:bodyPr>
          <a:lstStyle/>
          <a:p>
            <a:r>
              <a:rPr lang="en-US" dirty="0"/>
              <a:t>15</a:t>
            </a:r>
          </a:p>
        </p:txBody>
      </p:sp>
    </p:spTree>
    <p:extLst>
      <p:ext uri="{BB962C8B-B14F-4D97-AF65-F5344CB8AC3E}">
        <p14:creationId xmlns:p14="http://schemas.microsoft.com/office/powerpoint/2010/main" val="491478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p:txBody>
          <a:bodyPr/>
          <a:lstStyle/>
          <a:p>
            <a:r>
              <a:rPr lang="en-US" dirty="0"/>
              <a:t>Welcome to Rancho Vistoso </a:t>
            </a:r>
          </a:p>
          <a:p>
            <a:r>
              <a:rPr lang="en-US" dirty="0"/>
              <a:t>https://ranchovistosohoa.com/</a:t>
            </a:r>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20699" y="-2"/>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l">
              <a:lnSpc>
                <a:spcPts val="2600"/>
              </a:lnSpc>
            </a:pPr>
            <a:endParaRPr lang="en-US" dirty="0"/>
          </a:p>
        </p:txBody>
      </p:sp>
      <p:pic>
        <p:nvPicPr>
          <p:cNvPr id="11" name="Picture 10">
            <a:extLst>
              <a:ext uri="{FF2B5EF4-FFF2-40B4-BE49-F238E27FC236}">
                <a16:creationId xmlns:a16="http://schemas.microsoft.com/office/drawing/2014/main" id="{11E6C60A-5F06-8081-4393-654E5B70D495}"/>
              </a:ext>
            </a:extLst>
          </p:cNvPr>
          <p:cNvPicPr>
            <a:picLocks noChangeAspect="1"/>
          </p:cNvPicPr>
          <p:nvPr/>
        </p:nvPicPr>
        <p:blipFill>
          <a:blip r:embed="rId3"/>
          <a:stretch>
            <a:fillRect/>
          </a:stretch>
        </p:blipFill>
        <p:spPr>
          <a:xfrm>
            <a:off x="520699" y="1485259"/>
            <a:ext cx="6670675" cy="6590042"/>
          </a:xfrm>
          <a:prstGeom prst="rect">
            <a:avLst/>
          </a:prstGeom>
        </p:spPr>
      </p:pic>
      <p:sp>
        <p:nvSpPr>
          <p:cNvPr id="13" name="TextBox 12">
            <a:extLst>
              <a:ext uri="{FF2B5EF4-FFF2-40B4-BE49-F238E27FC236}">
                <a16:creationId xmlns:a16="http://schemas.microsoft.com/office/drawing/2014/main" id="{A0C63353-EC3B-7907-EAF0-421EC1452929}"/>
              </a:ext>
            </a:extLst>
          </p:cNvPr>
          <p:cNvSpPr txBox="1"/>
          <p:nvPr/>
        </p:nvSpPr>
        <p:spPr>
          <a:xfrm>
            <a:off x="581026" y="373297"/>
            <a:ext cx="6480175" cy="584775"/>
          </a:xfrm>
          <a:prstGeom prst="rect">
            <a:avLst/>
          </a:prstGeom>
          <a:noFill/>
        </p:spPr>
        <p:txBody>
          <a:bodyPr wrap="square" rtlCol="0">
            <a:spAutoFit/>
          </a:bodyPr>
          <a:lstStyle/>
          <a:p>
            <a:pPr algn="ctr"/>
            <a:r>
              <a:rPr lang="en-US" sz="3200" b="1" dirty="0">
                <a:latin typeface="+mn-lt"/>
                <a:cs typeface="Arial" panose="020B0604020202020204" pitchFamily="34" charset="0"/>
              </a:rPr>
              <a:t>VCA Park and Trail Map </a:t>
            </a:r>
          </a:p>
        </p:txBody>
      </p:sp>
      <p:sp>
        <p:nvSpPr>
          <p:cNvPr id="15" name="TextBox 14">
            <a:extLst>
              <a:ext uri="{FF2B5EF4-FFF2-40B4-BE49-F238E27FC236}">
                <a16:creationId xmlns:a16="http://schemas.microsoft.com/office/drawing/2014/main" id="{0DF6EB9C-EF1D-01A6-2C35-AF48AE825C0B}"/>
              </a:ext>
            </a:extLst>
          </p:cNvPr>
          <p:cNvSpPr txBox="1"/>
          <p:nvPr/>
        </p:nvSpPr>
        <p:spPr>
          <a:xfrm>
            <a:off x="696912" y="8237219"/>
            <a:ext cx="6248401" cy="830997"/>
          </a:xfrm>
          <a:prstGeom prst="rect">
            <a:avLst/>
          </a:prstGeom>
          <a:noFill/>
        </p:spPr>
        <p:txBody>
          <a:bodyPr wrap="square" rtlCol="0">
            <a:spAutoFit/>
          </a:bodyPr>
          <a:lstStyle/>
          <a:p>
            <a:r>
              <a:rPr lang="en-US" sz="1400" b="1" dirty="0"/>
              <a:t>To view all VCA Maps including a more detailed trail map please visit:</a:t>
            </a:r>
          </a:p>
          <a:p>
            <a:r>
              <a:rPr lang="en-US" sz="1600" dirty="0">
                <a:hlinkClick r:id="rId4"/>
              </a:rPr>
              <a:t>https://ranchovistosohoa.com/community/rancho-vistoso-maps/</a:t>
            </a:r>
            <a:endParaRPr lang="en-US" sz="1600" dirty="0"/>
          </a:p>
          <a:p>
            <a:endParaRPr lang="en-US" dirty="0"/>
          </a:p>
        </p:txBody>
      </p:sp>
      <p:sp>
        <p:nvSpPr>
          <p:cNvPr id="17" name="Text Placeholder 4">
            <a:extLst>
              <a:ext uri="{FF2B5EF4-FFF2-40B4-BE49-F238E27FC236}">
                <a16:creationId xmlns:a16="http://schemas.microsoft.com/office/drawing/2014/main" id="{9B20D0EE-B1D7-0F49-7C5C-1369E7530A3D}"/>
              </a:ext>
            </a:extLst>
          </p:cNvPr>
          <p:cNvSpPr txBox="1">
            <a:spLocks/>
          </p:cNvSpPr>
          <p:nvPr/>
        </p:nvSpPr>
        <p:spPr>
          <a:xfrm>
            <a:off x="696912" y="9560559"/>
            <a:ext cx="1968500" cy="307975"/>
          </a:xfrm>
          <a:prstGeom prst="rect">
            <a:avLst/>
          </a:prstGeom>
          <a:noFill/>
          <a:ln w="0" cmpd="sng">
            <a:noFill/>
            <a:prstDash val="solid"/>
          </a:ln>
        </p:spPr>
        <p:txBody>
          <a:bodyPr vert="horz" lIns="0" tIns="32385" rIns="0" bIns="0" anchor="t"/>
          <a:lstStyle/>
          <a:p>
            <a:pPr algn="ctr">
              <a:lnSpc>
                <a:spcPts val="1100"/>
              </a:lnSpc>
              <a:tabLst>
                <a:tab pos="1965960" algn="r"/>
              </a:tabLst>
            </a:pPr>
            <a:r>
              <a:rPr lang="en-US" sz="1150" spc="-15">
                <a:solidFill>
                  <a:srgbClr val="000000"/>
                </a:solidFill>
                <a:latin typeface="Calibri" panose="02020603050405020304" pitchFamily="2"/>
              </a:rPr>
              <a:t>Welcome to Rancho Vistoso </a:t>
            </a:r>
          </a:p>
          <a:p>
            <a:pPr algn="ctr">
              <a:lnSpc>
                <a:spcPts val="800"/>
              </a:lnSpc>
              <a:spcBef>
                <a:spcPts val="215"/>
              </a:spcBef>
              <a:spcAft>
                <a:spcPts val="35"/>
              </a:spcAft>
            </a:pPr>
            <a:r>
              <a:rPr lang="en-US" sz="900" b="1" u="sng" spc="-3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2" name="TextBox 1">
            <a:extLst>
              <a:ext uri="{FF2B5EF4-FFF2-40B4-BE49-F238E27FC236}">
                <a16:creationId xmlns:a16="http://schemas.microsoft.com/office/drawing/2014/main" id="{2BD97205-DBE8-6885-030F-933E17470981}"/>
              </a:ext>
            </a:extLst>
          </p:cNvPr>
          <p:cNvSpPr txBox="1"/>
          <p:nvPr/>
        </p:nvSpPr>
        <p:spPr>
          <a:xfrm>
            <a:off x="7362218" y="9633835"/>
            <a:ext cx="458389" cy="369332"/>
          </a:xfrm>
          <a:prstGeom prst="rect">
            <a:avLst/>
          </a:prstGeom>
          <a:noFill/>
        </p:spPr>
        <p:txBody>
          <a:bodyPr wrap="square" rtlCol="0">
            <a:spAutoFit/>
          </a:bodyPr>
          <a:lstStyle/>
          <a:p>
            <a:r>
              <a:rPr lang="en-US" dirty="0"/>
              <a:t>16</a:t>
            </a:r>
          </a:p>
        </p:txBody>
      </p:sp>
    </p:spTree>
    <p:extLst>
      <p:ext uri="{BB962C8B-B14F-4D97-AF65-F5344CB8AC3E}">
        <p14:creationId xmlns:p14="http://schemas.microsoft.com/office/powerpoint/2010/main" val="616817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p:txBody>
          <a:bodyPr/>
          <a:lstStyle/>
          <a:p>
            <a:r>
              <a:rPr lang="en-US" dirty="0"/>
              <a:t>Welcome to Rancho Vistoso </a:t>
            </a:r>
          </a:p>
          <a:p>
            <a:r>
              <a:rPr lang="en-US" dirty="0"/>
              <a:t>https://ranchovistosohoa.com/</a:t>
            </a:r>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2" y="-3"/>
            <a:ext cx="7772398" cy="10058399"/>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l">
              <a:lnSpc>
                <a:spcPts val="2600"/>
              </a:lnSpc>
            </a:pPr>
            <a:endParaRPr lang="en-US" dirty="0"/>
          </a:p>
        </p:txBody>
      </p:sp>
      <p:sp>
        <p:nvSpPr>
          <p:cNvPr id="13" name="TextBox 12">
            <a:extLst>
              <a:ext uri="{FF2B5EF4-FFF2-40B4-BE49-F238E27FC236}">
                <a16:creationId xmlns:a16="http://schemas.microsoft.com/office/drawing/2014/main" id="{A0C63353-EC3B-7907-EAF0-421EC1452929}"/>
              </a:ext>
            </a:extLst>
          </p:cNvPr>
          <p:cNvSpPr txBox="1"/>
          <p:nvPr/>
        </p:nvSpPr>
        <p:spPr>
          <a:xfrm>
            <a:off x="581026" y="373297"/>
            <a:ext cx="6480175" cy="584775"/>
          </a:xfrm>
          <a:prstGeom prst="rect">
            <a:avLst/>
          </a:prstGeom>
          <a:noFill/>
        </p:spPr>
        <p:txBody>
          <a:bodyPr wrap="square" rtlCol="0">
            <a:spAutoFit/>
          </a:bodyPr>
          <a:lstStyle/>
          <a:p>
            <a:pPr algn="ctr"/>
            <a:r>
              <a:rPr lang="en-US" sz="3200" b="1" dirty="0">
                <a:latin typeface="+mn-lt"/>
                <a:cs typeface="Arial" panose="020B0604020202020204" pitchFamily="34" charset="0"/>
              </a:rPr>
              <a:t>VCA Park and Trail Amenity Table </a:t>
            </a:r>
          </a:p>
        </p:txBody>
      </p:sp>
      <p:sp>
        <p:nvSpPr>
          <p:cNvPr id="15" name="TextBox 14">
            <a:extLst>
              <a:ext uri="{FF2B5EF4-FFF2-40B4-BE49-F238E27FC236}">
                <a16:creationId xmlns:a16="http://schemas.microsoft.com/office/drawing/2014/main" id="{0DF6EB9C-EF1D-01A6-2C35-AF48AE825C0B}"/>
              </a:ext>
            </a:extLst>
          </p:cNvPr>
          <p:cNvSpPr txBox="1"/>
          <p:nvPr/>
        </p:nvSpPr>
        <p:spPr>
          <a:xfrm>
            <a:off x="696912" y="8237219"/>
            <a:ext cx="6248401" cy="1046440"/>
          </a:xfrm>
          <a:prstGeom prst="rect">
            <a:avLst/>
          </a:prstGeom>
          <a:noFill/>
        </p:spPr>
        <p:txBody>
          <a:bodyPr wrap="square" rtlCol="0">
            <a:spAutoFit/>
          </a:bodyPr>
          <a:lstStyle/>
          <a:p>
            <a:r>
              <a:rPr lang="en-US" sz="1400" b="1" dirty="0"/>
              <a:t>To view all park and trail info, including a more detailed amenity table please visit:</a:t>
            </a:r>
          </a:p>
          <a:p>
            <a:r>
              <a:rPr lang="en-US" sz="1600" dirty="0">
                <a:hlinkClick r:id="rId3"/>
              </a:rPr>
              <a:t>https://ranchovistosohoa.com/community/rec-areas/</a:t>
            </a:r>
            <a:endParaRPr lang="en-US" sz="1600" dirty="0"/>
          </a:p>
          <a:p>
            <a:endParaRPr lang="en-US" dirty="0"/>
          </a:p>
        </p:txBody>
      </p:sp>
      <p:sp>
        <p:nvSpPr>
          <p:cNvPr id="17" name="Text Placeholder 4">
            <a:extLst>
              <a:ext uri="{FF2B5EF4-FFF2-40B4-BE49-F238E27FC236}">
                <a16:creationId xmlns:a16="http://schemas.microsoft.com/office/drawing/2014/main" id="{9B20D0EE-B1D7-0F49-7C5C-1369E7530A3D}"/>
              </a:ext>
            </a:extLst>
          </p:cNvPr>
          <p:cNvSpPr txBox="1">
            <a:spLocks/>
          </p:cNvSpPr>
          <p:nvPr/>
        </p:nvSpPr>
        <p:spPr>
          <a:xfrm>
            <a:off x="696912" y="9560559"/>
            <a:ext cx="1968500" cy="307975"/>
          </a:xfrm>
          <a:prstGeom prst="rect">
            <a:avLst/>
          </a:prstGeom>
          <a:noFill/>
          <a:ln w="0" cmpd="sng">
            <a:noFill/>
            <a:prstDash val="solid"/>
          </a:ln>
        </p:spPr>
        <p:txBody>
          <a:bodyPr vert="horz" lIns="0" tIns="32385" rIns="0" bIns="0" anchor="t"/>
          <a:lstStyle/>
          <a:p>
            <a:pPr algn="ctr">
              <a:lnSpc>
                <a:spcPts val="1100"/>
              </a:lnSpc>
              <a:tabLst>
                <a:tab pos="1965960" algn="r"/>
              </a:tabLst>
            </a:pPr>
            <a:r>
              <a:rPr lang="en-US" sz="1150" spc="-15">
                <a:solidFill>
                  <a:srgbClr val="000000"/>
                </a:solidFill>
                <a:latin typeface="Calibri" panose="02020603050405020304" pitchFamily="2"/>
              </a:rPr>
              <a:t>Welcome to Rancho Vistoso </a:t>
            </a:r>
          </a:p>
          <a:p>
            <a:pPr algn="ctr">
              <a:lnSpc>
                <a:spcPts val="800"/>
              </a:lnSpc>
              <a:spcBef>
                <a:spcPts val="215"/>
              </a:spcBef>
              <a:spcAft>
                <a:spcPts val="35"/>
              </a:spcAft>
            </a:pPr>
            <a:r>
              <a:rPr lang="en-US" sz="900" b="1" u="sng" spc="-3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pic>
        <p:nvPicPr>
          <p:cNvPr id="6" name="Picture 5">
            <a:extLst>
              <a:ext uri="{FF2B5EF4-FFF2-40B4-BE49-F238E27FC236}">
                <a16:creationId xmlns:a16="http://schemas.microsoft.com/office/drawing/2014/main" id="{72589843-40DF-924A-9BD7-77D68F0E7936}"/>
              </a:ext>
            </a:extLst>
          </p:cNvPr>
          <p:cNvPicPr>
            <a:picLocks noChangeAspect="1"/>
          </p:cNvPicPr>
          <p:nvPr/>
        </p:nvPicPr>
        <p:blipFill>
          <a:blip r:embed="rId4"/>
          <a:stretch>
            <a:fillRect/>
          </a:stretch>
        </p:blipFill>
        <p:spPr>
          <a:xfrm>
            <a:off x="1" y="2209800"/>
            <a:ext cx="7772396" cy="5384800"/>
          </a:xfrm>
          <a:prstGeom prst="rect">
            <a:avLst/>
          </a:prstGeom>
        </p:spPr>
      </p:pic>
      <p:sp>
        <p:nvSpPr>
          <p:cNvPr id="2" name="TextBox 1">
            <a:extLst>
              <a:ext uri="{FF2B5EF4-FFF2-40B4-BE49-F238E27FC236}">
                <a16:creationId xmlns:a16="http://schemas.microsoft.com/office/drawing/2014/main" id="{DC6516E8-11E2-BEBE-283E-E0CB3F391FEB}"/>
              </a:ext>
            </a:extLst>
          </p:cNvPr>
          <p:cNvSpPr txBox="1"/>
          <p:nvPr/>
        </p:nvSpPr>
        <p:spPr>
          <a:xfrm>
            <a:off x="7362218" y="9633835"/>
            <a:ext cx="458389" cy="369332"/>
          </a:xfrm>
          <a:prstGeom prst="rect">
            <a:avLst/>
          </a:prstGeom>
          <a:noFill/>
        </p:spPr>
        <p:txBody>
          <a:bodyPr wrap="square" rtlCol="0">
            <a:spAutoFit/>
          </a:bodyPr>
          <a:lstStyle/>
          <a:p>
            <a:r>
              <a:rPr lang="en-US" dirty="0"/>
              <a:t>17</a:t>
            </a:r>
          </a:p>
        </p:txBody>
      </p:sp>
    </p:spTree>
    <p:extLst>
      <p:ext uri="{BB962C8B-B14F-4D97-AF65-F5344CB8AC3E}">
        <p14:creationId xmlns:p14="http://schemas.microsoft.com/office/powerpoint/2010/main" val="2050692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6495"/>
          </a:xfrm>
          <a:prstGeom prst="rect">
            <a:avLst/>
          </a:prstGeom>
        </p:spPr>
      </p:pic>
      <p:sp>
        <p:nvSpPr>
          <p:cNvPr id="4" name="Text Placeholder 3"/>
          <p:cNvSpPr>
            <a:spLocks noGrp="1"/>
          </p:cNvSpPr>
          <p:nvPr>
            <p:ph type="body" idx="10"/>
          </p:nvPr>
        </p:nvSpPr>
        <p:spPr>
          <a:xfrm>
            <a:off x="-6172200" y="2841149"/>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dirty="0">
                <a:solidFill>
                  <a:srgbClr val="3F2A16"/>
                </a:solidFill>
                <a:latin typeface="Calibri" panose="02020603050405020304" pitchFamily="2"/>
              </a:rPr>
              <a:t>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8" name="Text Placeholder 7"/>
          <p:cNvSpPr>
            <a:spLocks noGrp="1"/>
          </p:cNvSpPr>
          <p:nvPr>
            <p:ph type="body" idx="10"/>
          </p:nvPr>
        </p:nvSpPr>
        <p:spPr>
          <a:xfrm>
            <a:off x="-5830570" y="6347936"/>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dirty="0">
                <a:solidFill>
                  <a:srgbClr val="000000"/>
                </a:solidFill>
                <a:latin typeface="Calibri" panose="02020603050405020304" pitchFamily="2"/>
              </a:rPr>
              <a:t> </a:t>
            </a:r>
          </a:p>
        </p:txBody>
      </p:sp>
      <p:sp>
        <p:nvSpPr>
          <p:cNvPr id="16" name="Rectangle 15">
            <a:extLst>
              <a:ext uri="{FF2B5EF4-FFF2-40B4-BE49-F238E27FC236}">
                <a16:creationId xmlns:a16="http://schemas.microsoft.com/office/drawing/2014/main" id="{F64736AF-7374-1DE9-4CE6-A480E400B2C0}"/>
              </a:ext>
            </a:extLst>
          </p:cNvPr>
          <p:cNvSpPr/>
          <p:nvPr/>
        </p:nvSpPr>
        <p:spPr>
          <a:xfrm flipH="1">
            <a:off x="403223" y="3808593"/>
            <a:ext cx="6670675" cy="624980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FB7C4B0-9F07-323B-97FE-4D2FB1D04EE0}"/>
              </a:ext>
            </a:extLst>
          </p:cNvPr>
          <p:cNvSpPr txBox="1"/>
          <p:nvPr/>
        </p:nvSpPr>
        <p:spPr>
          <a:xfrm>
            <a:off x="1625600" y="3967803"/>
            <a:ext cx="4222753" cy="646331"/>
          </a:xfrm>
          <a:prstGeom prst="rect">
            <a:avLst/>
          </a:prstGeom>
          <a:noFill/>
        </p:spPr>
        <p:txBody>
          <a:bodyPr wrap="square" rtlCol="0">
            <a:spAutoFit/>
          </a:bodyPr>
          <a:lstStyle/>
          <a:p>
            <a:pPr algn="ctr"/>
            <a:r>
              <a:rPr lang="en-US" sz="3600" b="1" spc="-75" dirty="0">
                <a:solidFill>
                  <a:srgbClr val="3F2A16"/>
                </a:solidFill>
                <a:latin typeface="Calibri" panose="02020603050405020304" pitchFamily="2"/>
              </a:rPr>
              <a:t>Communications </a:t>
            </a:r>
            <a:endParaRPr lang="en-US" sz="3600" dirty="0"/>
          </a:p>
        </p:txBody>
      </p:sp>
      <p:sp>
        <p:nvSpPr>
          <p:cNvPr id="20" name="TextBox 19">
            <a:extLst>
              <a:ext uri="{FF2B5EF4-FFF2-40B4-BE49-F238E27FC236}">
                <a16:creationId xmlns:a16="http://schemas.microsoft.com/office/drawing/2014/main" id="{485DCE8A-D0E3-348E-4941-B1D813773424}"/>
              </a:ext>
            </a:extLst>
          </p:cNvPr>
          <p:cNvSpPr txBox="1"/>
          <p:nvPr/>
        </p:nvSpPr>
        <p:spPr>
          <a:xfrm>
            <a:off x="843588" y="9556789"/>
            <a:ext cx="1671639" cy="638636"/>
          </a:xfrm>
          <a:prstGeom prst="rect">
            <a:avLst/>
          </a:prstGeom>
          <a:noFill/>
        </p:spPr>
        <p:txBody>
          <a:bodyPr wrap="square" rtlCol="0">
            <a:spAutoFit/>
          </a:bodyPr>
          <a:lstStyle/>
          <a:p>
            <a:pPr marL="0" marR="0" indent="0" algn="ctr">
              <a:lnSpc>
                <a:spcPts val="1100"/>
              </a:lnSpc>
              <a:spcAft>
                <a:spcPts val="0"/>
              </a:spcAft>
              <a:tabLst>
                <a:tab pos="1965960" algn="r"/>
              </a:tabLst>
            </a:pPr>
            <a:r>
              <a:rPr lang="en-US" sz="90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900" b="1" spc="-30" dirty="0">
              <a:solidFill>
                <a:srgbClr val="7C8181"/>
              </a:solidFill>
              <a:latin typeface="Calibri" panose="02020603050405020304" pitchFamily="2"/>
            </a:endParaRPr>
          </a:p>
          <a:p>
            <a:endParaRPr lang="en-US" dirty="0"/>
          </a:p>
        </p:txBody>
      </p:sp>
      <p:pic>
        <p:nvPicPr>
          <p:cNvPr id="22" name="Picture 21" descr="Person checking phone">
            <a:extLst>
              <a:ext uri="{FF2B5EF4-FFF2-40B4-BE49-F238E27FC236}">
                <a16:creationId xmlns:a16="http://schemas.microsoft.com/office/drawing/2014/main" id="{F1D04B14-1835-4F38-1244-B5E5AD2DFC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3224" y="-1906"/>
            <a:ext cx="6670675" cy="3810499"/>
          </a:xfrm>
          <a:prstGeom prst="rect">
            <a:avLst/>
          </a:prstGeom>
        </p:spPr>
      </p:pic>
      <p:sp>
        <p:nvSpPr>
          <p:cNvPr id="24" name="Text Placeholder 23">
            <a:extLst>
              <a:ext uri="{FF2B5EF4-FFF2-40B4-BE49-F238E27FC236}">
                <a16:creationId xmlns:a16="http://schemas.microsoft.com/office/drawing/2014/main" id="{AB9AA07C-FDB5-DB3A-E8E6-5EA449015D54}"/>
              </a:ext>
            </a:extLst>
          </p:cNvPr>
          <p:cNvSpPr>
            <a:spLocks noGrp="1"/>
          </p:cNvSpPr>
          <p:nvPr>
            <p:ph type="body" idx="10"/>
          </p:nvPr>
        </p:nvSpPr>
        <p:spPr/>
        <p:txBody>
          <a:bodyPr/>
          <a:lstStyle/>
          <a:p>
            <a:endParaRPr lang="en-US" dirty="0"/>
          </a:p>
        </p:txBody>
      </p:sp>
      <p:sp>
        <p:nvSpPr>
          <p:cNvPr id="5" name="TextBox 4">
            <a:extLst>
              <a:ext uri="{FF2B5EF4-FFF2-40B4-BE49-F238E27FC236}">
                <a16:creationId xmlns:a16="http://schemas.microsoft.com/office/drawing/2014/main" id="{58CA7D6F-D388-D850-35B9-FAAA91BCAD95}"/>
              </a:ext>
            </a:extLst>
          </p:cNvPr>
          <p:cNvSpPr txBox="1"/>
          <p:nvPr/>
        </p:nvSpPr>
        <p:spPr>
          <a:xfrm>
            <a:off x="914953" y="5138169"/>
            <a:ext cx="5942496" cy="2367892"/>
          </a:xfrm>
          <a:prstGeom prst="rect">
            <a:avLst/>
          </a:prstGeom>
          <a:noFill/>
        </p:spPr>
        <p:txBody>
          <a:bodyPr wrap="square" rtlCol="0">
            <a:spAutoFit/>
          </a:bodyPr>
          <a:lstStyle/>
          <a:p>
            <a:pPr marL="0" marR="0" lvl="0" indent="0" algn="l" defTabSz="914400" eaLnBrk="1" fontAlgn="auto" latinLnBrk="0" hangingPunct="1">
              <a:lnSpc>
                <a:spcPts val="1800"/>
              </a:lnSpc>
              <a:spcBef>
                <a:spcPts val="0"/>
              </a:spcBef>
              <a:spcAft>
                <a:spcPts val="0"/>
              </a:spcAft>
              <a:buClrTx/>
              <a:buSzTx/>
              <a:buFontTx/>
              <a:buNone/>
              <a:tabLst/>
              <a:defRPr/>
            </a:pPr>
            <a:r>
              <a:rPr kumimoji="0" lang="en-US" sz="2000" b="1" i="0" u="none" strike="noStrike" kern="0" cap="none" spc="35" normalizeH="0" baseline="0" noProof="0" dirty="0">
                <a:ln>
                  <a:noFill/>
                </a:ln>
                <a:solidFill>
                  <a:srgbClr val="888888"/>
                </a:solidFill>
                <a:effectLst/>
                <a:uLnTx/>
                <a:uFillTx/>
                <a:latin typeface="Calibri" panose="02020603050405020304" pitchFamily="2"/>
              </a:rPr>
              <a:t>E-NEWSLETTER </a:t>
            </a:r>
          </a:p>
          <a:p>
            <a:pPr marL="0" marR="0" lvl="0" indent="0" algn="l" defTabSz="914400" eaLnBrk="1" fontAlgn="auto" latinLnBrk="0" hangingPunct="1">
              <a:lnSpc>
                <a:spcPts val="1400"/>
              </a:lnSpc>
              <a:spcBef>
                <a:spcPts val="860"/>
              </a:spcBef>
              <a:spcAft>
                <a:spcPts val="0"/>
              </a:spcAft>
              <a:buClrTx/>
              <a:buSzTx/>
              <a:buFontTx/>
              <a:buNone/>
              <a:tabLst/>
              <a:defRPr/>
            </a:pPr>
            <a:r>
              <a:rPr kumimoji="0" lang="en-US" sz="1200" b="1" i="0" u="none" strike="noStrike" kern="0" cap="none" spc="-35" normalizeH="0" baseline="0" noProof="0" dirty="0">
                <a:ln>
                  <a:noFill/>
                </a:ln>
                <a:solidFill>
                  <a:srgbClr val="3B2B13"/>
                </a:solidFill>
                <a:effectLst/>
                <a:uLnTx/>
                <a:uFillTx/>
                <a:latin typeface="Arial" panose="02020603050405020304" pitchFamily="2"/>
              </a:rPr>
              <a:t>Vistoso Community Association </a:t>
            </a:r>
          </a:p>
          <a:p>
            <a:pPr algn="l">
              <a:lnSpc>
                <a:spcPts val="1300"/>
              </a:lnSpc>
              <a:spcBef>
                <a:spcPts val="800"/>
              </a:spcBef>
              <a:spcAft>
                <a:spcPts val="25"/>
              </a:spcAft>
              <a:defRPr/>
            </a:pPr>
            <a:r>
              <a:rPr kumimoji="0" lang="en-US" sz="1400" b="0" i="0" u="none" strike="noStrike" kern="0" cap="none" spc="0" normalizeH="0" baseline="0" noProof="0" dirty="0">
                <a:ln>
                  <a:noFill/>
                </a:ln>
                <a:solidFill>
                  <a:srgbClr val="000000"/>
                </a:solidFill>
                <a:effectLst/>
                <a:uLnTx/>
                <a:uFillTx/>
                <a:latin typeface="Calibri" panose="02020603050405020304" pitchFamily="2"/>
              </a:rPr>
              <a:t>Your community newsletter is your go-to place for all updates in your community. This will include </a:t>
            </a:r>
            <a:r>
              <a:rPr lang="en-US" sz="1400" spc="-5" dirty="0">
                <a:solidFill>
                  <a:srgbClr val="000000"/>
                </a:solidFill>
                <a:latin typeface="Calibri" panose="02020603050405020304" pitchFamily="2"/>
              </a:rPr>
              <a:t>upcoming events, announcements, developer updates, contests, and more. If you are not receiving the monthly community   e-newsletter, please visit: </a:t>
            </a:r>
            <a:r>
              <a:rPr lang="en-US" sz="1400" u="sng" spc="-5" dirty="0">
                <a:solidFill>
                  <a:srgbClr val="0000FF"/>
                </a:solidFill>
                <a:latin typeface="Calibri" panose="02020603050405020304" pitchFamily="2"/>
                <a:hlinkClick r:id="rId4"/>
              </a:rPr>
              <a:t>https://ranchovistosohoa.com/resident-information/email-and-newsletter-sign-up/</a:t>
            </a:r>
            <a:r>
              <a:rPr lang="en-US" sz="1400" spc="-5" dirty="0">
                <a:solidFill>
                  <a:srgbClr val="0000FF"/>
                </a:solidFill>
                <a:latin typeface="Calibri" panose="02020603050405020304" pitchFamily="2"/>
              </a:rPr>
              <a:t> </a:t>
            </a:r>
            <a:r>
              <a:rPr lang="en-US" sz="1400" spc="-5" dirty="0">
                <a:solidFill>
                  <a:schemeClr val="tx1"/>
                </a:solidFill>
                <a:latin typeface="Calibri" panose="02020603050405020304" pitchFamily="2"/>
              </a:rPr>
              <a:t>to register today. </a:t>
            </a:r>
            <a:endParaRPr lang="en-US" sz="1400" u="sng" spc="-5" dirty="0">
              <a:solidFill>
                <a:schemeClr val="tx1"/>
              </a:solidFill>
              <a:latin typeface="Calibri" panose="02020603050405020304" pitchFamily="2"/>
            </a:endParaRPr>
          </a:p>
          <a:p>
            <a:pPr algn="l">
              <a:lnSpc>
                <a:spcPts val="1300"/>
              </a:lnSpc>
              <a:spcBef>
                <a:spcPts val="800"/>
              </a:spcBef>
              <a:spcAft>
                <a:spcPts val="25"/>
              </a:spcAft>
              <a:defRPr/>
            </a:pPr>
            <a:endParaRPr lang="en-US" sz="1400" u="sng" spc="-5" dirty="0">
              <a:solidFill>
                <a:srgbClr val="0000FF"/>
              </a:solidFill>
              <a:latin typeface="Calibri" panose="02020603050405020304" pitchFamily="2"/>
            </a:endParaRPr>
          </a:p>
          <a:p>
            <a:pPr algn="l">
              <a:lnSpc>
                <a:spcPts val="1300"/>
              </a:lnSpc>
              <a:spcBef>
                <a:spcPts val="800"/>
              </a:spcBef>
              <a:spcAft>
                <a:spcPts val="25"/>
              </a:spcAft>
              <a:defRPr/>
            </a:pPr>
            <a:endParaRPr lang="en-US" sz="500" spc="-5" dirty="0">
              <a:solidFill>
                <a:srgbClr val="000000"/>
              </a:solidFill>
              <a:latin typeface="Calibri" panose="02020603050405020304" pitchFamily="2"/>
            </a:endParaRPr>
          </a:p>
          <a:p>
            <a:pPr marL="0" marR="0" lvl="0" indent="0" algn="l" defTabSz="914400" eaLnBrk="1" fontAlgn="auto" latinLnBrk="0" hangingPunct="1">
              <a:lnSpc>
                <a:spcPts val="1300"/>
              </a:lnSpc>
              <a:spcBef>
                <a:spcPts val="800"/>
              </a:spcBef>
              <a:spcAft>
                <a:spcPts val="25"/>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20603050405020304" pitchFamily="2"/>
              </a:rPr>
              <a:t>  </a:t>
            </a:r>
          </a:p>
        </p:txBody>
      </p:sp>
      <p:sp>
        <p:nvSpPr>
          <p:cNvPr id="12" name="TextBox 11">
            <a:extLst>
              <a:ext uri="{FF2B5EF4-FFF2-40B4-BE49-F238E27FC236}">
                <a16:creationId xmlns:a16="http://schemas.microsoft.com/office/drawing/2014/main" id="{3F4AF0B4-453D-2124-6B24-823E819DAD45}"/>
              </a:ext>
            </a:extLst>
          </p:cNvPr>
          <p:cNvSpPr txBox="1"/>
          <p:nvPr/>
        </p:nvSpPr>
        <p:spPr>
          <a:xfrm>
            <a:off x="914952" y="7062630"/>
            <a:ext cx="4025506" cy="2041585"/>
          </a:xfrm>
          <a:prstGeom prst="rect">
            <a:avLst/>
          </a:prstGeom>
          <a:noFill/>
        </p:spPr>
        <p:txBody>
          <a:bodyPr wrap="square" rtlCol="0">
            <a:spAutoFit/>
          </a:bodyPr>
          <a:lstStyle/>
          <a:p>
            <a:pPr marL="0" marR="0" lvl="0" indent="0" algn="l" defTabSz="914400" eaLnBrk="1" fontAlgn="auto" latinLnBrk="0" hangingPunct="1">
              <a:lnSpc>
                <a:spcPts val="1800"/>
              </a:lnSpc>
              <a:spcBef>
                <a:spcPts val="0"/>
              </a:spcBef>
              <a:spcAft>
                <a:spcPts val="0"/>
              </a:spcAft>
              <a:buClrTx/>
              <a:buSzTx/>
              <a:buFontTx/>
              <a:buNone/>
              <a:tabLst/>
              <a:defRPr/>
            </a:pPr>
            <a:r>
              <a:rPr kumimoji="0" lang="en-US" sz="2000" b="1" i="0" u="none" strike="noStrike" kern="0" cap="none" spc="35" normalizeH="0" baseline="0" noProof="0" dirty="0">
                <a:ln>
                  <a:noFill/>
                </a:ln>
                <a:solidFill>
                  <a:srgbClr val="999999"/>
                </a:solidFill>
                <a:effectLst/>
                <a:uLnTx/>
                <a:uFillTx/>
                <a:latin typeface="Calibri" panose="02020603050405020304" pitchFamily="2"/>
              </a:rPr>
              <a:t>WEBSITE </a:t>
            </a:r>
          </a:p>
          <a:p>
            <a:pPr marL="0" marR="0" lvl="0" indent="0" algn="l" defTabSz="914400" eaLnBrk="1" fontAlgn="auto" latinLnBrk="0" hangingPunct="1">
              <a:lnSpc>
                <a:spcPts val="1400"/>
              </a:lnSpc>
              <a:spcBef>
                <a:spcPts val="785"/>
              </a:spcBef>
              <a:spcAft>
                <a:spcPts val="0"/>
              </a:spcAft>
              <a:buClrTx/>
              <a:buSzTx/>
              <a:buFontTx/>
              <a:buNone/>
              <a:tabLst/>
              <a:defRPr/>
            </a:pPr>
            <a:r>
              <a:rPr kumimoji="0" lang="en-US" sz="1400" b="1" i="0" u="none" strike="noStrike" kern="0" cap="none" spc="-30" normalizeH="0" baseline="0" noProof="0" dirty="0">
                <a:ln>
                  <a:noFill/>
                </a:ln>
                <a:solidFill>
                  <a:srgbClr val="3B2B13"/>
                </a:solidFill>
                <a:effectLst/>
                <a:uLnTx/>
                <a:uFillTx/>
                <a:latin typeface="Arial" panose="02020603050405020304" pitchFamily="2"/>
              </a:rPr>
              <a:t>Register at </a:t>
            </a:r>
            <a:r>
              <a:rPr kumimoji="0" lang="en-US" sz="1200" b="1" i="0" u="sng" strike="noStrike" kern="0" cap="none" spc="-35" normalizeH="0" baseline="0" noProof="0" dirty="0">
                <a:ln>
                  <a:noFill/>
                </a:ln>
                <a:solidFill>
                  <a:srgbClr val="0000FF"/>
                </a:solidFill>
                <a:effectLst/>
                <a:uLnTx/>
                <a:uFillTx/>
                <a:latin typeface="Arial" panose="02020603050405020304" pitchFamily="2"/>
                <a:hlinkClick r:id="rId5"/>
              </a:rPr>
              <a:t>https://ranchovistosohoa.com/</a:t>
            </a:r>
            <a:endParaRPr kumimoji="0" lang="en-US" sz="1200" b="1" i="0" u="sng" strike="noStrike" kern="0" cap="none" spc="-35" normalizeH="0" baseline="0" noProof="0" dirty="0">
              <a:ln>
                <a:noFill/>
              </a:ln>
              <a:solidFill>
                <a:srgbClr val="0000FF"/>
              </a:solidFill>
              <a:effectLst/>
              <a:uLnTx/>
              <a:uFillTx/>
              <a:latin typeface="Arial" panose="02020603050405020304" pitchFamily="2"/>
            </a:endParaRPr>
          </a:p>
          <a:p>
            <a:pPr marL="0" marR="0" lvl="0" indent="0" algn="l" defTabSz="914400" eaLnBrk="1" fontAlgn="auto" latinLnBrk="0" hangingPunct="1">
              <a:lnSpc>
                <a:spcPts val="1400"/>
              </a:lnSpc>
              <a:spcBef>
                <a:spcPts val="785"/>
              </a:spcBef>
              <a:spcAft>
                <a:spcPts val="0"/>
              </a:spcAft>
              <a:buClrTx/>
              <a:buSzTx/>
              <a:buFontTx/>
              <a:buNone/>
              <a:tabLst/>
              <a:defRPr/>
            </a:pPr>
            <a:endParaRPr kumimoji="0" lang="en-US" sz="1200" b="1" i="0" u="sng" strike="noStrike" kern="0" cap="none" spc="-35" normalizeH="0" baseline="0" noProof="0" dirty="0">
              <a:ln>
                <a:noFill/>
              </a:ln>
              <a:solidFill>
                <a:srgbClr val="0000FF"/>
              </a:solidFill>
              <a:effectLst/>
              <a:uLnTx/>
              <a:uFillTx/>
              <a:latin typeface="Arial" panose="02020603050405020304" pitchFamily="2"/>
            </a:endParaRPr>
          </a:p>
          <a:p>
            <a:pPr algn="l">
              <a:lnSpc>
                <a:spcPts val="1400"/>
              </a:lnSpc>
              <a:defRPr/>
            </a:pPr>
            <a:r>
              <a:rPr kumimoji="0" lang="en-US" sz="1600" b="0" i="0" u="none" strike="noStrike" kern="0" cap="none" spc="-20" normalizeH="0" baseline="0" noProof="0" dirty="0">
                <a:ln>
                  <a:noFill/>
                </a:ln>
                <a:solidFill>
                  <a:srgbClr val="000000"/>
                </a:solidFill>
                <a:effectLst/>
                <a:uLnTx/>
                <a:uFillTx/>
                <a:latin typeface="Calibri" panose="02020603050405020304" pitchFamily="2"/>
              </a:rPr>
              <a:t>This will be your central hub to review Governing </a:t>
            </a:r>
            <a:r>
              <a:rPr lang="en-US" sz="1600" spc="0" dirty="0">
                <a:solidFill>
                  <a:srgbClr val="000000"/>
                </a:solidFill>
                <a:latin typeface="Calibri" panose="02020603050405020304" pitchFamily="2"/>
              </a:rPr>
              <a:t>Documents, access your community calendar, important forms</a:t>
            </a:r>
          </a:p>
          <a:p>
            <a:pPr algn="l">
              <a:lnSpc>
                <a:spcPts val="1400"/>
              </a:lnSpc>
              <a:defRPr/>
            </a:pPr>
            <a:r>
              <a:rPr lang="en-US" sz="1600" spc="0" dirty="0">
                <a:solidFill>
                  <a:srgbClr val="000000"/>
                </a:solidFill>
                <a:latin typeface="Calibri" panose="02020603050405020304" pitchFamily="2"/>
              </a:rPr>
              <a:t>and more. </a:t>
            </a:r>
          </a:p>
          <a:p>
            <a:pPr marL="0" marR="0" lvl="0" indent="0" algn="l" defTabSz="914400" eaLnBrk="1" fontAlgn="auto" latinLnBrk="0" hangingPunct="1">
              <a:lnSpc>
                <a:spcPts val="1400"/>
              </a:lnSpc>
              <a:spcBef>
                <a:spcPts val="0"/>
              </a:spcBef>
              <a:spcAft>
                <a:spcPts val="0"/>
              </a:spcAft>
              <a:buClrTx/>
              <a:buSzTx/>
              <a:buFontTx/>
              <a:buNone/>
              <a:tabLst/>
              <a:defRPr/>
            </a:pPr>
            <a:r>
              <a:rPr kumimoji="0" lang="en-US" sz="1600" b="0" i="0" u="none" strike="noStrike" kern="0" cap="none" spc="-20" normalizeH="0" baseline="0" noProof="0" dirty="0">
                <a:ln>
                  <a:noFill/>
                </a:ln>
                <a:solidFill>
                  <a:srgbClr val="000000"/>
                </a:solidFill>
                <a:effectLst/>
                <a:uLnTx/>
                <a:uFillTx/>
                <a:latin typeface="Calibri" panose="02020603050405020304" pitchFamily="2"/>
              </a:rPr>
              <a:t> </a:t>
            </a:r>
          </a:p>
          <a:p>
            <a:pPr marL="0" marR="0" lvl="0" indent="0" algn="l" defTabSz="914400" eaLnBrk="1" fontAlgn="auto" latinLnBrk="0" hangingPunct="1">
              <a:lnSpc>
                <a:spcPts val="2000"/>
              </a:lnSpc>
              <a:spcBef>
                <a:spcPts val="0"/>
              </a:spcBef>
              <a:spcAft>
                <a:spcPts val="0"/>
              </a:spcAft>
              <a:buClrTx/>
              <a:buSzTx/>
              <a:buFontTx/>
              <a:buNone/>
              <a:tabLst/>
              <a:defRPr/>
            </a:pPr>
            <a:endParaRPr kumimoji="0" lang="en-US" sz="1800" b="1" i="0" u="none" strike="noStrike" kern="0" cap="none" spc="-55" normalizeH="0" baseline="0" noProof="0" dirty="0">
              <a:ln>
                <a:noFill/>
              </a:ln>
              <a:solidFill>
                <a:srgbClr val="3A2A14"/>
              </a:solidFill>
              <a:effectLst/>
              <a:uLnTx/>
              <a:uFillTx/>
              <a:latin typeface="Calibri" panose="02020603050405020304" pitchFamily="2"/>
            </a:endParaRPr>
          </a:p>
        </p:txBody>
      </p:sp>
      <p:sp>
        <p:nvSpPr>
          <p:cNvPr id="26" name="Text Placeholder 25">
            <a:extLst>
              <a:ext uri="{FF2B5EF4-FFF2-40B4-BE49-F238E27FC236}">
                <a16:creationId xmlns:a16="http://schemas.microsoft.com/office/drawing/2014/main" id="{7C7755BE-B0DF-415F-213A-6DF9E70C40A5}"/>
              </a:ext>
            </a:extLst>
          </p:cNvPr>
          <p:cNvSpPr>
            <a:spLocks noGrp="1"/>
          </p:cNvSpPr>
          <p:nvPr>
            <p:ph type="body" idx="10"/>
          </p:nvPr>
        </p:nvSpPr>
        <p:spPr/>
        <p:txBody>
          <a:bodyPr/>
          <a:lstStyle/>
          <a:p>
            <a:endParaRPr lang="en-US"/>
          </a:p>
        </p:txBody>
      </p:sp>
      <p:pic>
        <p:nvPicPr>
          <p:cNvPr id="28" name="Picture 27" descr="Businessman working at laptop in office">
            <a:extLst>
              <a:ext uri="{FF2B5EF4-FFF2-40B4-BE49-F238E27FC236}">
                <a16:creationId xmlns:a16="http://schemas.microsoft.com/office/drawing/2014/main" id="{72A3E0AD-BC64-FBC3-A1C5-E50D2F5982F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194735" y="7758064"/>
            <a:ext cx="2872739" cy="2118043"/>
          </a:xfrm>
          <a:prstGeom prst="rect">
            <a:avLst/>
          </a:prstGeom>
        </p:spPr>
      </p:pic>
      <p:sp>
        <p:nvSpPr>
          <p:cNvPr id="2" name="TextBox 1">
            <a:extLst>
              <a:ext uri="{FF2B5EF4-FFF2-40B4-BE49-F238E27FC236}">
                <a16:creationId xmlns:a16="http://schemas.microsoft.com/office/drawing/2014/main" id="{1EB36E5C-D101-EC77-BE7D-413A140628F3}"/>
              </a:ext>
            </a:extLst>
          </p:cNvPr>
          <p:cNvSpPr txBox="1"/>
          <p:nvPr/>
        </p:nvSpPr>
        <p:spPr>
          <a:xfrm>
            <a:off x="7362218" y="9633835"/>
            <a:ext cx="458389" cy="369332"/>
          </a:xfrm>
          <a:prstGeom prst="rect">
            <a:avLst/>
          </a:prstGeom>
          <a:noFill/>
        </p:spPr>
        <p:txBody>
          <a:bodyPr wrap="square" rtlCol="0">
            <a:spAutoFit/>
          </a:bodyPr>
          <a:lstStyle/>
          <a:p>
            <a:r>
              <a:rPr lang="en-US" dirty="0"/>
              <a:t>17</a:t>
            </a:r>
          </a:p>
        </p:txBody>
      </p:sp>
    </p:spTree>
    <p:extLst>
      <p:ext uri="{BB962C8B-B14F-4D97-AF65-F5344CB8AC3E}">
        <p14:creationId xmlns:p14="http://schemas.microsoft.com/office/powerpoint/2010/main" val="153560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p:txBody>
          <a:bodyPr/>
          <a:lstStyle/>
          <a:p>
            <a:endParaRPr lang="en-US"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619122" y="0"/>
            <a:ext cx="6456366" cy="1005840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l">
              <a:lnSpc>
                <a:spcPts val="2600"/>
              </a:lnSpc>
            </a:pPr>
            <a:r>
              <a:rPr lang="en-US" dirty="0"/>
              <a:t>h</a:t>
            </a:r>
          </a:p>
        </p:txBody>
      </p:sp>
      <p:sp>
        <p:nvSpPr>
          <p:cNvPr id="13" name="TextBox 12">
            <a:extLst>
              <a:ext uri="{FF2B5EF4-FFF2-40B4-BE49-F238E27FC236}">
                <a16:creationId xmlns:a16="http://schemas.microsoft.com/office/drawing/2014/main" id="{A0C63353-EC3B-7907-EAF0-421EC1452929}"/>
              </a:ext>
            </a:extLst>
          </p:cNvPr>
          <p:cNvSpPr txBox="1"/>
          <p:nvPr/>
        </p:nvSpPr>
        <p:spPr>
          <a:xfrm>
            <a:off x="581026" y="373297"/>
            <a:ext cx="6480175" cy="622093"/>
          </a:xfrm>
          <a:prstGeom prst="rect">
            <a:avLst/>
          </a:prstGeom>
          <a:noFill/>
        </p:spPr>
        <p:txBody>
          <a:bodyPr wrap="square" rtlCol="0">
            <a:spAutoFit/>
          </a:bodyPr>
          <a:lstStyle/>
          <a:p>
            <a:pPr marL="0" marR="0" lvl="0" indent="0" algn="ctr" defTabSz="914400" eaLnBrk="1" fontAlgn="auto" latinLnBrk="0" hangingPunct="1">
              <a:lnSpc>
                <a:spcPts val="41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55664C"/>
                </a:solidFill>
                <a:effectLst/>
                <a:uLnTx/>
                <a:uFillTx/>
                <a:latin typeface="Calibri" panose="02020603050405020304" pitchFamily="2"/>
              </a:rPr>
              <a:t>Compliance Reminders </a:t>
            </a:r>
          </a:p>
        </p:txBody>
      </p:sp>
      <p:sp>
        <p:nvSpPr>
          <p:cNvPr id="17" name="Text Placeholder 4">
            <a:extLst>
              <a:ext uri="{FF2B5EF4-FFF2-40B4-BE49-F238E27FC236}">
                <a16:creationId xmlns:a16="http://schemas.microsoft.com/office/drawing/2014/main" id="{9B20D0EE-B1D7-0F49-7C5C-1369E7530A3D}"/>
              </a:ext>
            </a:extLst>
          </p:cNvPr>
          <p:cNvSpPr txBox="1">
            <a:spLocks/>
          </p:cNvSpPr>
          <p:nvPr/>
        </p:nvSpPr>
        <p:spPr>
          <a:xfrm>
            <a:off x="696912" y="9560559"/>
            <a:ext cx="1968500" cy="307975"/>
          </a:xfrm>
          <a:prstGeom prst="rect">
            <a:avLst/>
          </a:prstGeom>
          <a:noFill/>
          <a:ln w="0" cmpd="sng">
            <a:noFill/>
            <a:prstDash val="solid"/>
          </a:ln>
        </p:spPr>
        <p:txBody>
          <a:bodyPr vert="horz" lIns="0" tIns="32385" rIns="0" bIns="0" anchor="t"/>
          <a:lstStyle/>
          <a:p>
            <a:pPr algn="ctr">
              <a:lnSpc>
                <a:spcPts val="1100"/>
              </a:lnSpc>
              <a:tabLst>
                <a:tab pos="1965960" algn="r"/>
              </a:tabLst>
            </a:pPr>
            <a:r>
              <a:rPr lang="en-US" sz="1150" spc="-15">
                <a:solidFill>
                  <a:srgbClr val="000000"/>
                </a:solidFill>
                <a:latin typeface="Calibri" panose="02020603050405020304" pitchFamily="2"/>
              </a:rPr>
              <a:t>Welcome to Rancho Vistoso </a:t>
            </a:r>
          </a:p>
          <a:p>
            <a:pPr algn="ctr">
              <a:lnSpc>
                <a:spcPts val="800"/>
              </a:lnSpc>
              <a:spcBef>
                <a:spcPts val="215"/>
              </a:spcBef>
              <a:spcAft>
                <a:spcPts val="35"/>
              </a:spcAft>
            </a:pPr>
            <a:r>
              <a:rPr lang="en-US" sz="900" b="1" u="sng" spc="-3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2" name="TextBox 1">
            <a:extLst>
              <a:ext uri="{FF2B5EF4-FFF2-40B4-BE49-F238E27FC236}">
                <a16:creationId xmlns:a16="http://schemas.microsoft.com/office/drawing/2014/main" id="{9B7A0C78-9D0B-8F60-1B2F-CA109C61F22F}"/>
              </a:ext>
            </a:extLst>
          </p:cNvPr>
          <p:cNvSpPr txBox="1"/>
          <p:nvPr/>
        </p:nvSpPr>
        <p:spPr>
          <a:xfrm>
            <a:off x="696912" y="1174559"/>
            <a:ext cx="6364289" cy="402290"/>
          </a:xfrm>
          <a:prstGeom prst="rect">
            <a:avLst/>
          </a:prstGeom>
          <a:noFill/>
        </p:spPr>
        <p:txBody>
          <a:bodyPr wrap="square" rtlCol="0">
            <a:spAutoFit/>
          </a:bodyPr>
          <a:lstStyle/>
          <a:p>
            <a:pPr marL="0" marR="0" lvl="0" indent="0" algn="l" defTabSz="914400" eaLnBrk="1" fontAlgn="auto" latinLnBrk="0" hangingPunct="1">
              <a:lnSpc>
                <a:spcPts val="12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Calibri" panose="02020603050405020304" pitchFamily="2"/>
              </a:rPr>
              <a:t>We encourage you to take the time to become familiar with the association’s Rules and Regulations, which can be found at </a:t>
            </a:r>
            <a:r>
              <a:rPr kumimoji="0" lang="en-US" sz="1200" b="0" i="0" u="sng" strike="noStrike" kern="0" cap="none" spc="0" normalizeH="0" baseline="0" noProof="0" dirty="0">
                <a:ln>
                  <a:noFill/>
                </a:ln>
                <a:solidFill>
                  <a:srgbClr val="0000FF"/>
                </a:solidFill>
                <a:effectLst/>
                <a:uLnTx/>
                <a:uFillTx/>
                <a:latin typeface="Calibri" panose="02020603050405020304" pitchFamily="2"/>
              </a:rPr>
              <a:t>https://ranchovistosohoa.com/resident-information/governing-documents/</a:t>
            </a:r>
            <a:endParaRPr kumimoji="0" lang="en-US" sz="400" b="0" i="0" u="none" strike="noStrike" kern="0" cap="none" spc="0" normalizeH="0" baseline="0" noProof="0" dirty="0">
              <a:ln>
                <a:noFill/>
              </a:ln>
              <a:solidFill>
                <a:srgbClr val="000000"/>
              </a:solidFill>
              <a:effectLst/>
              <a:uLnTx/>
              <a:uFillTx/>
              <a:latin typeface="Calibri" panose="02020603050405020304" pitchFamily="2"/>
            </a:endParaRPr>
          </a:p>
        </p:txBody>
      </p:sp>
      <p:sp>
        <p:nvSpPr>
          <p:cNvPr id="7" name="TextBox 6">
            <a:extLst>
              <a:ext uri="{FF2B5EF4-FFF2-40B4-BE49-F238E27FC236}">
                <a16:creationId xmlns:a16="http://schemas.microsoft.com/office/drawing/2014/main" id="{A94E733B-3B4E-2E2B-FF7F-FF65304BC842}"/>
              </a:ext>
            </a:extLst>
          </p:cNvPr>
          <p:cNvSpPr txBox="1"/>
          <p:nvPr/>
        </p:nvSpPr>
        <p:spPr>
          <a:xfrm>
            <a:off x="1176596" y="1815795"/>
            <a:ext cx="5140960" cy="2251770"/>
          </a:xfrm>
          <a:prstGeom prst="rect">
            <a:avLst/>
          </a:prstGeom>
          <a:noFill/>
        </p:spPr>
        <p:txBody>
          <a:bodyPr wrap="square" rtlCol="0">
            <a:spAutoFit/>
          </a:bodyPr>
          <a:lstStyle/>
          <a:p>
            <a:pPr marL="182880" marR="0" lvl="0" indent="182880" algn="l" defTabSz="914400" eaLnBrk="1" fontAlgn="auto" latinLnBrk="0" hangingPunct="1">
              <a:lnSpc>
                <a:spcPts val="1300"/>
              </a:lnSpc>
              <a:spcBef>
                <a:spcPts val="0"/>
              </a:spcBef>
              <a:spcAft>
                <a:spcPts val="0"/>
              </a:spcAft>
              <a:buClrTx/>
              <a:buSzTx/>
              <a:buFont typeface="Symbol"/>
              <a:buChar char="·"/>
              <a:tabLst/>
              <a:defRPr/>
            </a:pPr>
            <a:r>
              <a:rPr kumimoji="0" lang="en-US" sz="1050" b="1" i="0" u="sng" strike="noStrike" kern="0" cap="none" spc="0" normalizeH="0" baseline="0" noProof="0" dirty="0">
                <a:ln>
                  <a:noFill/>
                </a:ln>
                <a:solidFill>
                  <a:srgbClr val="000000"/>
                </a:solidFill>
                <a:effectLst/>
                <a:uLnTx/>
                <a:uFillTx/>
                <a:latin typeface="Calibri" panose="02020603050405020304" pitchFamily="2"/>
              </a:rPr>
              <a:t>PARKING</a:t>
            </a:r>
            <a:r>
              <a:rPr kumimoji="0" lang="en-US" sz="1050" b="0" i="0" u="none" strike="noStrike" kern="0" cap="none" spc="0" normalizeH="0" baseline="0" noProof="0" dirty="0">
                <a:ln>
                  <a:noFill/>
                </a:ln>
                <a:solidFill>
                  <a:srgbClr val="000000"/>
                </a:solidFill>
                <a:effectLst/>
                <a:uLnTx/>
                <a:uFillTx/>
                <a:latin typeface="Calibri" panose="02020603050405020304" pitchFamily="2"/>
              </a:rPr>
              <a:t> – The Covenants, Conditions, and Restrictions (CCRs) regulate parking within the community. All the parking-related restrictions are available for review in the CCRs. </a:t>
            </a:r>
          </a:p>
          <a:p>
            <a:pPr marL="182880" marR="0" lvl="0" algn="l" defTabSz="914400" eaLnBrk="1" fontAlgn="auto" latinLnBrk="0" hangingPunct="1">
              <a:lnSpc>
                <a:spcPts val="1300"/>
              </a:lnSpc>
              <a:spcBef>
                <a:spcPts val="0"/>
              </a:spcBef>
              <a:spcAft>
                <a:spcPts val="0"/>
              </a:spcAft>
              <a:buClrTx/>
              <a:buSzTx/>
              <a:tabLst/>
              <a:defRPr/>
            </a:pPr>
            <a:endParaRPr kumimoji="0" lang="en-US" sz="1050" b="0" i="0" u="none" strike="noStrike" kern="0" cap="none" spc="0" normalizeH="0" baseline="0" noProof="0" dirty="0">
              <a:ln>
                <a:noFill/>
              </a:ln>
              <a:solidFill>
                <a:srgbClr val="000000"/>
              </a:solidFill>
              <a:effectLst/>
              <a:uLnTx/>
              <a:uFillTx/>
              <a:latin typeface="Calibri" panose="02020603050405020304" pitchFamily="2"/>
            </a:endParaRPr>
          </a:p>
          <a:p>
            <a:pPr marL="354330" marR="0" lvl="0" indent="-171450" algn="l" defTabSz="914400" eaLnBrk="1" fontAlgn="auto" latinLnBrk="0" hangingPunct="1">
              <a:lnSpc>
                <a:spcPts val="1300"/>
              </a:lnSpc>
              <a:spcBef>
                <a:spcPts val="0"/>
              </a:spcBef>
              <a:spcAft>
                <a:spcPts val="0"/>
              </a:spcAft>
              <a:buClrTx/>
              <a:buSzTx/>
              <a:buFont typeface="Courier New" panose="02070309020205020404" pitchFamily="49" charset="0"/>
              <a:buChar char="o"/>
              <a:tabLst/>
              <a:defRPr/>
            </a:pPr>
            <a:r>
              <a:rPr kumimoji="0" lang="en-US" sz="1050" b="0" i="0" u="none" strike="noStrike" kern="0" cap="none" spc="0" normalizeH="0" baseline="0" noProof="0" dirty="0">
                <a:ln>
                  <a:noFill/>
                </a:ln>
                <a:solidFill>
                  <a:srgbClr val="000000"/>
                </a:solidFill>
                <a:effectLst/>
                <a:uLnTx/>
                <a:uFillTx/>
                <a:latin typeface="Calibri" panose="02020603050405020304" pitchFamily="2"/>
              </a:rPr>
              <a:t>All residential properties within Rancho Vistoso have onsite parking facilities, including garages and the driveway in front of the garage.</a:t>
            </a:r>
          </a:p>
          <a:p>
            <a:pPr marL="354330" marR="0" lvl="0" indent="-171450" algn="l" defTabSz="914400" eaLnBrk="1" fontAlgn="auto" latinLnBrk="0" hangingPunct="1">
              <a:lnSpc>
                <a:spcPts val="1300"/>
              </a:lnSpc>
              <a:spcBef>
                <a:spcPts val="0"/>
              </a:spcBef>
              <a:spcAft>
                <a:spcPts val="0"/>
              </a:spcAft>
              <a:buClrTx/>
              <a:buSzTx/>
              <a:buFont typeface="Courier New" panose="02070309020205020404" pitchFamily="49" charset="0"/>
              <a:buChar char="o"/>
              <a:tabLst/>
              <a:defRPr/>
            </a:pPr>
            <a:r>
              <a:rPr kumimoji="0" lang="en-US" sz="1050" b="0" i="0" u="none" strike="noStrike" kern="0" cap="none" spc="0" normalizeH="0" baseline="0" noProof="0" dirty="0">
                <a:ln>
                  <a:noFill/>
                </a:ln>
                <a:solidFill>
                  <a:srgbClr val="000000"/>
                </a:solidFill>
                <a:effectLst/>
                <a:uLnTx/>
                <a:uFillTx/>
                <a:latin typeface="Calibri" panose="02020603050405020304" pitchFamily="2"/>
              </a:rPr>
              <a:t>Vehicles parked in the driveway shall not encroach on sidewalks or landscaped/hardscaped areas. </a:t>
            </a:r>
          </a:p>
          <a:p>
            <a:pPr marL="354330" marR="0" lvl="0" indent="-171450" algn="l" defTabSz="914400" eaLnBrk="1" fontAlgn="auto" latinLnBrk="0" hangingPunct="1">
              <a:lnSpc>
                <a:spcPts val="1300"/>
              </a:lnSpc>
              <a:spcBef>
                <a:spcPts val="0"/>
              </a:spcBef>
              <a:spcAft>
                <a:spcPts val="0"/>
              </a:spcAft>
              <a:buClrTx/>
              <a:buSzTx/>
              <a:buFont typeface="Courier New" panose="02070309020205020404" pitchFamily="49" charset="0"/>
              <a:buChar char="o"/>
              <a:tabLst/>
              <a:defRPr/>
            </a:pPr>
            <a:r>
              <a:rPr lang="en-US" sz="1050" dirty="0">
                <a:solidFill>
                  <a:srgbClr val="000000"/>
                </a:solidFill>
                <a:latin typeface="Calibri" panose="02020603050405020304" pitchFamily="2"/>
              </a:rPr>
              <a:t>Nighttime </a:t>
            </a:r>
            <a:r>
              <a:rPr kumimoji="0" lang="en-US" sz="1050" b="0" i="0" u="none" strike="noStrike" kern="0" cap="none" spc="0" normalizeH="0" baseline="0" noProof="0" dirty="0">
                <a:ln>
                  <a:noFill/>
                </a:ln>
                <a:solidFill>
                  <a:srgbClr val="000000"/>
                </a:solidFill>
                <a:effectLst/>
                <a:uLnTx/>
                <a:uFillTx/>
                <a:latin typeface="Calibri" panose="02020603050405020304" pitchFamily="2"/>
              </a:rPr>
              <a:t>street parking is not allowed. </a:t>
            </a:r>
          </a:p>
          <a:p>
            <a:pPr marL="354330" marR="0" lvl="0" indent="-171450" algn="l" defTabSz="914400" eaLnBrk="1" fontAlgn="auto" latinLnBrk="0" hangingPunct="1">
              <a:lnSpc>
                <a:spcPts val="1300"/>
              </a:lnSpc>
              <a:spcBef>
                <a:spcPts val="0"/>
              </a:spcBef>
              <a:spcAft>
                <a:spcPts val="0"/>
              </a:spcAft>
              <a:buClrTx/>
              <a:buSzTx/>
              <a:buFont typeface="Courier New" panose="02070309020205020404" pitchFamily="49" charset="0"/>
              <a:buChar char="o"/>
              <a:tabLst/>
              <a:defRPr/>
            </a:pPr>
            <a:r>
              <a:rPr kumimoji="0" lang="en-US" sz="1050" b="0" i="0" u="none" strike="noStrike" kern="0" cap="none" spc="0" normalizeH="0" baseline="0" noProof="0" dirty="0">
                <a:ln>
                  <a:noFill/>
                </a:ln>
                <a:solidFill>
                  <a:srgbClr val="000000"/>
                </a:solidFill>
                <a:effectLst/>
                <a:uLnTx/>
                <a:uFillTx/>
                <a:latin typeface="Calibri" panose="02020603050405020304" pitchFamily="2"/>
              </a:rPr>
              <a:t>Parking of abandoned or inoperable vehicles is prohibited on any residential lot outside private garages. </a:t>
            </a:r>
          </a:p>
          <a:p>
            <a:pPr marL="354330" marR="0" lvl="0" indent="-171450" algn="l" defTabSz="914400" eaLnBrk="1" fontAlgn="auto" latinLnBrk="0" hangingPunct="1">
              <a:lnSpc>
                <a:spcPts val="1300"/>
              </a:lnSpc>
              <a:spcBef>
                <a:spcPts val="0"/>
              </a:spcBef>
              <a:spcAft>
                <a:spcPts val="0"/>
              </a:spcAft>
              <a:buClrTx/>
              <a:buSzTx/>
              <a:buFont typeface="Courier New" panose="02070309020205020404" pitchFamily="49" charset="0"/>
              <a:buChar char="o"/>
              <a:tabLst/>
              <a:defRPr/>
            </a:pPr>
            <a:r>
              <a:rPr kumimoji="0" lang="en-US" sz="1050" b="0" i="0" u="none" strike="noStrike" kern="0" cap="none" spc="0" normalizeH="0" baseline="0" noProof="0" dirty="0">
                <a:ln>
                  <a:noFill/>
                </a:ln>
                <a:solidFill>
                  <a:srgbClr val="000000"/>
                </a:solidFill>
                <a:effectLst/>
                <a:uLnTx/>
                <a:uFillTx/>
                <a:latin typeface="Calibri" panose="02020603050405020304" pitchFamily="2"/>
              </a:rPr>
              <a:t>Overnight parking in parks or common areas is prohibited. </a:t>
            </a:r>
          </a:p>
          <a:p>
            <a:pPr marL="354330" marR="0" lvl="0" indent="-171450" algn="l" defTabSz="914400" eaLnBrk="1" fontAlgn="auto" latinLnBrk="0" hangingPunct="1">
              <a:lnSpc>
                <a:spcPts val="1300"/>
              </a:lnSpc>
              <a:spcBef>
                <a:spcPts val="0"/>
              </a:spcBef>
              <a:spcAft>
                <a:spcPts val="0"/>
              </a:spcAft>
              <a:buClrTx/>
              <a:buSzTx/>
              <a:buFont typeface="Courier New" panose="02070309020205020404" pitchFamily="49" charset="0"/>
              <a:buChar char="o"/>
              <a:tabLst/>
              <a:defRPr/>
            </a:pPr>
            <a:endParaRPr kumimoji="0" lang="en-US" sz="1000" b="0" i="0" u="none" strike="noStrike" kern="0" cap="none" spc="0" normalizeH="0" baseline="0" noProof="0" dirty="0">
              <a:ln>
                <a:noFill/>
              </a:ln>
              <a:solidFill>
                <a:srgbClr val="000000"/>
              </a:solidFill>
              <a:effectLst/>
              <a:uLnTx/>
              <a:uFillTx/>
              <a:latin typeface="Calibri" panose="02020603050405020304" pitchFamily="2"/>
            </a:endParaRPr>
          </a:p>
        </p:txBody>
      </p:sp>
      <p:sp>
        <p:nvSpPr>
          <p:cNvPr id="9" name="Text Placeholder 9">
            <a:extLst>
              <a:ext uri="{FF2B5EF4-FFF2-40B4-BE49-F238E27FC236}">
                <a16:creationId xmlns:a16="http://schemas.microsoft.com/office/drawing/2014/main" id="{998B71BB-D4BF-2FE7-5769-B6759A769320}"/>
              </a:ext>
            </a:extLst>
          </p:cNvPr>
          <p:cNvSpPr txBox="1">
            <a:spLocks/>
          </p:cNvSpPr>
          <p:nvPr/>
        </p:nvSpPr>
        <p:spPr>
          <a:xfrm>
            <a:off x="1278891" y="3953640"/>
            <a:ext cx="5694302" cy="830997"/>
          </a:xfrm>
          <a:prstGeom prst="rect">
            <a:avLst/>
          </a:prstGeom>
          <a:noFill/>
          <a:ln w="0" cmpd="sng">
            <a:noFill/>
            <a:prstDash val="solid"/>
          </a:ln>
        </p:spPr>
        <p:txBody>
          <a:bodyPr vert="horz" lIns="0" tIns="0" rIns="0" bIns="0" anchor="t"/>
          <a:lstStyle/>
          <a:p>
            <a:pPr marL="182880" indent="182880" algn="l">
              <a:lnSpc>
                <a:spcPts val="1300"/>
              </a:lnSpc>
              <a:buFont typeface="Symbol"/>
              <a:buChar char="·"/>
            </a:pPr>
            <a:r>
              <a:rPr lang="en-US" sz="1050" b="1" u="sng" dirty="0">
                <a:solidFill>
                  <a:srgbClr val="000000"/>
                </a:solidFill>
                <a:latin typeface="Calibri" panose="02020603050405020304" pitchFamily="2"/>
              </a:rPr>
              <a:t>RV’S/TRAILERS/RECREATIONAL VEHICLES</a:t>
            </a:r>
            <a:r>
              <a:rPr lang="en-US" sz="1050" dirty="0">
                <a:solidFill>
                  <a:srgbClr val="000000"/>
                </a:solidFill>
                <a:latin typeface="Calibri" panose="02020603050405020304" pitchFamily="2"/>
              </a:rPr>
              <a:t> – Parking motor homes, trailers, boats, and recreational vehicles within the community, outside garages is allowed only for loading and unloading within a maximum time frame of 48 hours. Please contact our office before parking motor homes, trailers, boats, and recreational vehicles. </a:t>
            </a:r>
          </a:p>
        </p:txBody>
      </p:sp>
      <p:sp>
        <p:nvSpPr>
          <p:cNvPr id="10" name="Text Placeholder 10">
            <a:extLst>
              <a:ext uri="{FF2B5EF4-FFF2-40B4-BE49-F238E27FC236}">
                <a16:creationId xmlns:a16="http://schemas.microsoft.com/office/drawing/2014/main" id="{AC2D71EC-34ED-CF74-B541-95C84B301FB0}"/>
              </a:ext>
            </a:extLst>
          </p:cNvPr>
          <p:cNvSpPr txBox="1">
            <a:spLocks/>
          </p:cNvSpPr>
          <p:nvPr/>
        </p:nvSpPr>
        <p:spPr>
          <a:xfrm>
            <a:off x="1278891" y="4725021"/>
            <a:ext cx="5694302" cy="683895"/>
          </a:xfrm>
          <a:prstGeom prst="rect">
            <a:avLst/>
          </a:prstGeom>
          <a:noFill/>
          <a:ln w="0" cmpd="sng">
            <a:noFill/>
            <a:prstDash val="solid"/>
          </a:ln>
        </p:spPr>
        <p:txBody>
          <a:bodyPr vert="horz" lIns="0" tIns="20320" rIns="0" bIns="0" anchor="t"/>
          <a:lstStyle/>
          <a:p>
            <a:pPr marL="182880" indent="182880" algn="l">
              <a:lnSpc>
                <a:spcPts val="1300"/>
              </a:lnSpc>
              <a:spcAft>
                <a:spcPts val="20"/>
              </a:spcAft>
              <a:buFont typeface="Symbol"/>
              <a:buChar char="·"/>
            </a:pPr>
            <a:r>
              <a:rPr lang="en-US" sz="1050" b="1" u="sng" dirty="0">
                <a:solidFill>
                  <a:srgbClr val="000000"/>
                </a:solidFill>
                <a:latin typeface="Calibri" panose="02020603050405020304" pitchFamily="2"/>
              </a:rPr>
              <a:t>HOLIDAY DÉCOR</a:t>
            </a:r>
            <a:r>
              <a:rPr lang="en-US" sz="1050" dirty="0">
                <a:solidFill>
                  <a:srgbClr val="000000"/>
                </a:solidFill>
                <a:latin typeface="Calibri" panose="02020603050405020304" pitchFamily="2"/>
              </a:rPr>
              <a:t> – Holiday decorations can be installed 30 days prior to the recognized holiday and must be removed 20 days after the holiday </a:t>
            </a:r>
            <a:r>
              <a:rPr lang="en-US" sz="1100" dirty="0">
                <a:solidFill>
                  <a:srgbClr val="000000"/>
                </a:solidFill>
                <a:latin typeface="Calibri" panose="02020603050405020304" pitchFamily="2"/>
              </a:rPr>
              <a:t>associated</a:t>
            </a:r>
            <a:r>
              <a:rPr lang="en-US" sz="1050" dirty="0">
                <a:solidFill>
                  <a:srgbClr val="000000"/>
                </a:solidFill>
                <a:latin typeface="Calibri" panose="02020603050405020304" pitchFamily="2"/>
              </a:rPr>
              <a:t> with the decorations.</a:t>
            </a:r>
          </a:p>
        </p:txBody>
      </p:sp>
      <p:sp>
        <p:nvSpPr>
          <p:cNvPr id="12" name="Text Placeholder 10">
            <a:extLst>
              <a:ext uri="{FF2B5EF4-FFF2-40B4-BE49-F238E27FC236}">
                <a16:creationId xmlns:a16="http://schemas.microsoft.com/office/drawing/2014/main" id="{C6601EF4-B1F5-004D-EDF5-D6183329ABFB}"/>
              </a:ext>
            </a:extLst>
          </p:cNvPr>
          <p:cNvSpPr txBox="1">
            <a:spLocks/>
          </p:cNvSpPr>
          <p:nvPr/>
        </p:nvSpPr>
        <p:spPr>
          <a:xfrm>
            <a:off x="1280538" y="5262132"/>
            <a:ext cx="5694302" cy="683895"/>
          </a:xfrm>
          <a:prstGeom prst="rect">
            <a:avLst/>
          </a:prstGeom>
          <a:noFill/>
          <a:ln w="0" cmpd="sng">
            <a:noFill/>
            <a:prstDash val="solid"/>
          </a:ln>
        </p:spPr>
        <p:txBody>
          <a:bodyPr vert="horz" lIns="0" tIns="20320" rIns="0" bIns="0" anchor="t"/>
          <a:lstStyle/>
          <a:p>
            <a:pPr marL="182880" indent="182880" algn="l">
              <a:lnSpc>
                <a:spcPts val="1300"/>
              </a:lnSpc>
              <a:spcAft>
                <a:spcPts val="20"/>
              </a:spcAft>
              <a:buFont typeface="Symbol"/>
              <a:buChar char="·"/>
            </a:pPr>
            <a:r>
              <a:rPr lang="en-US" sz="1050" b="1" u="sng" dirty="0">
                <a:solidFill>
                  <a:srgbClr val="000000"/>
                </a:solidFill>
                <a:latin typeface="Calibri" panose="02020603050405020304" pitchFamily="2"/>
              </a:rPr>
              <a:t>LIGHTING </a:t>
            </a:r>
            <a:r>
              <a:rPr lang="en-US" sz="1050" dirty="0">
                <a:solidFill>
                  <a:srgbClr val="000000"/>
                </a:solidFill>
                <a:latin typeface="Calibri" panose="02020603050405020304" pitchFamily="2"/>
              </a:rPr>
              <a:t>– All exterior lighting must provide for complete shielding of the bulbs, lamps, and the source of the light from view. One should see the effect of the light, not the lamp itself. Lights shall not be directed onto neighboring properties and the Common Areas. Lights strung on plants or patios, poles, eaves, etc., are prohibited except during recognized holidays.</a:t>
            </a:r>
          </a:p>
        </p:txBody>
      </p:sp>
      <p:sp>
        <p:nvSpPr>
          <p:cNvPr id="14" name="Text Placeholder 10">
            <a:extLst>
              <a:ext uri="{FF2B5EF4-FFF2-40B4-BE49-F238E27FC236}">
                <a16:creationId xmlns:a16="http://schemas.microsoft.com/office/drawing/2014/main" id="{B97AF1BA-FCBB-BEB5-1401-6F3308B8E10E}"/>
              </a:ext>
            </a:extLst>
          </p:cNvPr>
          <p:cNvSpPr txBox="1">
            <a:spLocks/>
          </p:cNvSpPr>
          <p:nvPr/>
        </p:nvSpPr>
        <p:spPr>
          <a:xfrm>
            <a:off x="1272301" y="6141190"/>
            <a:ext cx="5700892" cy="683895"/>
          </a:xfrm>
          <a:prstGeom prst="rect">
            <a:avLst/>
          </a:prstGeom>
          <a:noFill/>
          <a:ln w="0" cmpd="sng">
            <a:noFill/>
            <a:prstDash val="solid"/>
          </a:ln>
        </p:spPr>
        <p:txBody>
          <a:bodyPr vert="horz" lIns="0" tIns="20320" rIns="0" bIns="0" anchor="t"/>
          <a:lstStyle/>
          <a:p>
            <a:pPr marL="182880" indent="182880" algn="l">
              <a:lnSpc>
                <a:spcPts val="1300"/>
              </a:lnSpc>
              <a:spcAft>
                <a:spcPts val="20"/>
              </a:spcAft>
              <a:buFont typeface="Symbol"/>
              <a:buChar char="·"/>
            </a:pPr>
            <a:r>
              <a:rPr lang="en-US" sz="1050" b="1" u="sng" dirty="0">
                <a:solidFill>
                  <a:srgbClr val="000000"/>
                </a:solidFill>
                <a:latin typeface="Calibri" panose="02020603050405020304" pitchFamily="2"/>
              </a:rPr>
              <a:t>TRASH CANS  </a:t>
            </a:r>
            <a:r>
              <a:rPr lang="en-US" sz="1050" dirty="0">
                <a:solidFill>
                  <a:srgbClr val="000000"/>
                </a:solidFill>
                <a:latin typeface="Calibri" panose="02020603050405020304" pitchFamily="2"/>
              </a:rPr>
              <a:t>– Please place trash containers on the curb on the designated trash pickup date and time unless stipulated by your Sub-Association (if applicable). Owners must place containers so they are not visible from neighboring properties, streets, or common areas except for a reasonable time immediately before and after collection.  Please contact management if cans will be out for an extended time. </a:t>
            </a:r>
          </a:p>
        </p:txBody>
      </p:sp>
      <p:sp>
        <p:nvSpPr>
          <p:cNvPr id="16" name="Text Placeholder 10">
            <a:extLst>
              <a:ext uri="{FF2B5EF4-FFF2-40B4-BE49-F238E27FC236}">
                <a16:creationId xmlns:a16="http://schemas.microsoft.com/office/drawing/2014/main" id="{C6D220D7-02DA-31EE-F841-6CB9B26E1C88}"/>
              </a:ext>
            </a:extLst>
          </p:cNvPr>
          <p:cNvSpPr txBox="1">
            <a:spLocks/>
          </p:cNvSpPr>
          <p:nvPr/>
        </p:nvSpPr>
        <p:spPr>
          <a:xfrm>
            <a:off x="1272301" y="7140594"/>
            <a:ext cx="5700892" cy="1134726"/>
          </a:xfrm>
          <a:prstGeom prst="rect">
            <a:avLst/>
          </a:prstGeom>
          <a:noFill/>
          <a:ln w="0" cmpd="sng">
            <a:noFill/>
            <a:prstDash val="solid"/>
          </a:ln>
        </p:spPr>
        <p:txBody>
          <a:bodyPr vert="horz" lIns="0" tIns="20320" rIns="0" bIns="0" anchor="t"/>
          <a:lstStyle/>
          <a:p>
            <a:pPr marL="182880" indent="182880" algn="l">
              <a:lnSpc>
                <a:spcPts val="1300"/>
              </a:lnSpc>
              <a:spcAft>
                <a:spcPts val="20"/>
              </a:spcAft>
              <a:buFont typeface="Symbol"/>
              <a:buChar char="·"/>
            </a:pPr>
            <a:r>
              <a:rPr lang="en-US" sz="1050" b="1" u="sng" dirty="0">
                <a:solidFill>
                  <a:srgbClr val="000000"/>
                </a:solidFill>
                <a:latin typeface="Calibri" panose="02020603050405020304" pitchFamily="2"/>
              </a:rPr>
              <a:t>FLAGS</a:t>
            </a:r>
            <a:r>
              <a:rPr lang="en-US" sz="1050" dirty="0">
                <a:solidFill>
                  <a:srgbClr val="000000"/>
                </a:solidFill>
                <a:latin typeface="Calibri" panose="02020603050405020304" pitchFamily="2"/>
              </a:rPr>
              <a:t>– The Vistoso Community Association follows proper flag etiquette outlined in the State of Arizona, A.R.S. §§ 33-1261, section A. and Federal Flag Code (P.L. 94-344;90 Stat.810; 4 United States Code §§ 4-10). Please reference this section for approved flags or contact management staff at </a:t>
            </a:r>
            <a:r>
              <a:rPr lang="en-US" sz="1050" b="1" dirty="0">
                <a:solidFill>
                  <a:srgbClr val="000000"/>
                </a:solidFill>
                <a:latin typeface="Calibri" panose="02020603050405020304" pitchFamily="2"/>
                <a:hlinkClick r:id="rId3"/>
              </a:rPr>
              <a:t>askVCA@ranchovistosohoa.com</a:t>
            </a:r>
            <a:r>
              <a:rPr lang="en-US" sz="1050" b="1" dirty="0">
                <a:solidFill>
                  <a:srgbClr val="000000"/>
                </a:solidFill>
                <a:latin typeface="Calibri" panose="02020603050405020304" pitchFamily="2"/>
              </a:rPr>
              <a:t> </a:t>
            </a:r>
            <a:r>
              <a:rPr lang="en-US" sz="1050" dirty="0">
                <a:solidFill>
                  <a:srgbClr val="000000"/>
                </a:solidFill>
                <a:latin typeface="Calibri" panose="02020603050405020304" pitchFamily="2"/>
              </a:rPr>
              <a:t>or </a:t>
            </a:r>
            <a:r>
              <a:rPr lang="en-US" sz="1050" b="1" dirty="0">
                <a:solidFill>
                  <a:srgbClr val="000000"/>
                </a:solidFill>
                <a:latin typeface="Calibri" panose="02020603050405020304" pitchFamily="2"/>
              </a:rPr>
              <a:t>(520) 354-2729 </a:t>
            </a:r>
            <a:r>
              <a:rPr lang="en-US" sz="1050" dirty="0">
                <a:solidFill>
                  <a:srgbClr val="000000"/>
                </a:solidFill>
                <a:latin typeface="Calibri" panose="02020603050405020304" pitchFamily="2"/>
              </a:rPr>
              <a:t>with questions regarding flags, flagpoles, windsocks, and banners. Flags shall not exceed 4’x6’. </a:t>
            </a:r>
          </a:p>
        </p:txBody>
      </p:sp>
      <p:sp>
        <p:nvSpPr>
          <p:cNvPr id="11" name="TextBox 10">
            <a:extLst>
              <a:ext uri="{FF2B5EF4-FFF2-40B4-BE49-F238E27FC236}">
                <a16:creationId xmlns:a16="http://schemas.microsoft.com/office/drawing/2014/main" id="{4A4EBE4C-574F-1BCF-33CC-124417E2DA85}"/>
              </a:ext>
            </a:extLst>
          </p:cNvPr>
          <p:cNvSpPr txBox="1"/>
          <p:nvPr/>
        </p:nvSpPr>
        <p:spPr>
          <a:xfrm>
            <a:off x="7362218" y="9633835"/>
            <a:ext cx="458389" cy="369332"/>
          </a:xfrm>
          <a:prstGeom prst="rect">
            <a:avLst/>
          </a:prstGeom>
          <a:noFill/>
        </p:spPr>
        <p:txBody>
          <a:bodyPr wrap="square" rtlCol="0">
            <a:spAutoFit/>
          </a:bodyPr>
          <a:lstStyle/>
          <a:p>
            <a:r>
              <a:rPr lang="en-US" dirty="0"/>
              <a:t>18</a:t>
            </a:r>
          </a:p>
        </p:txBody>
      </p:sp>
    </p:spTree>
    <p:extLst>
      <p:ext uri="{BB962C8B-B14F-4D97-AF65-F5344CB8AC3E}">
        <p14:creationId xmlns:p14="http://schemas.microsoft.com/office/powerpoint/2010/main" val="3148868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20700" y="-1"/>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19125" y="9559925"/>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pic>
        <p:nvPicPr>
          <p:cNvPr id="10" name="Picture 9" descr="A close-up of a bird&#10;&#10;Description automatically generated">
            <a:extLst>
              <a:ext uri="{FF2B5EF4-FFF2-40B4-BE49-F238E27FC236}">
                <a16:creationId xmlns:a16="http://schemas.microsoft.com/office/drawing/2014/main" id="{91A5A43B-09E1-B426-4B94-93D93BF05E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0"/>
            <a:ext cx="3365500" cy="4191000"/>
          </a:xfrm>
          <a:prstGeom prst="rect">
            <a:avLst/>
          </a:prstGeom>
          <a:ln>
            <a:noFill/>
          </a:ln>
          <a:effectLst>
            <a:softEdge rad="112500"/>
          </a:effectLst>
        </p:spPr>
      </p:pic>
      <p:pic>
        <p:nvPicPr>
          <p:cNvPr id="12" name="Picture 11" descr="A picture containing outdoor, tree, bird, owl&#10;&#10;Description automatically generated">
            <a:extLst>
              <a:ext uri="{FF2B5EF4-FFF2-40B4-BE49-F238E27FC236}">
                <a16:creationId xmlns:a16="http://schemas.microsoft.com/office/drawing/2014/main" id="{F15880CA-E0A3-06AE-E131-D4E1099DA8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2538" y="4191000"/>
            <a:ext cx="3365500" cy="4826000"/>
          </a:xfrm>
          <a:prstGeom prst="rect">
            <a:avLst/>
          </a:prstGeom>
          <a:ln>
            <a:noFill/>
          </a:ln>
          <a:effectLst>
            <a:softEdge rad="112500"/>
          </a:effectLst>
        </p:spPr>
      </p:pic>
      <p:pic>
        <p:nvPicPr>
          <p:cNvPr id="14" name="Picture 13" descr="A picture containing cloud, outdoor, landscape, sky&#10;&#10;Description automatically generated">
            <a:extLst>
              <a:ext uri="{FF2B5EF4-FFF2-40B4-BE49-F238E27FC236}">
                <a16:creationId xmlns:a16="http://schemas.microsoft.com/office/drawing/2014/main" id="{4D23A67A-F108-64C8-AB50-BCB8F7E5DD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925" y="4102100"/>
            <a:ext cx="3343275" cy="4914900"/>
          </a:xfrm>
          <a:prstGeom prst="rect">
            <a:avLst/>
          </a:prstGeom>
          <a:ln>
            <a:noFill/>
          </a:ln>
          <a:effectLst>
            <a:softEdge rad="112500"/>
          </a:effectLst>
        </p:spPr>
      </p:pic>
      <p:pic>
        <p:nvPicPr>
          <p:cNvPr id="16" name="Picture 15">
            <a:extLst>
              <a:ext uri="{FF2B5EF4-FFF2-40B4-BE49-F238E27FC236}">
                <a16:creationId xmlns:a16="http://schemas.microsoft.com/office/drawing/2014/main" id="{D2389E8C-389B-7ACE-AE4B-7119239CB6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92538" y="59333"/>
            <a:ext cx="3305175" cy="4161235"/>
          </a:xfrm>
          <a:prstGeom prst="rect">
            <a:avLst/>
          </a:prstGeom>
          <a:ln>
            <a:noFill/>
          </a:ln>
          <a:effectLst>
            <a:softEdge rad="112500"/>
          </a:effectLst>
        </p:spPr>
      </p:pic>
      <p:sp>
        <p:nvSpPr>
          <p:cNvPr id="5" name="TextBox 4">
            <a:extLst>
              <a:ext uri="{FF2B5EF4-FFF2-40B4-BE49-F238E27FC236}">
                <a16:creationId xmlns:a16="http://schemas.microsoft.com/office/drawing/2014/main" id="{59410E39-2F10-832E-F299-7726444ED301}"/>
              </a:ext>
            </a:extLst>
          </p:cNvPr>
          <p:cNvSpPr txBox="1"/>
          <p:nvPr/>
        </p:nvSpPr>
        <p:spPr>
          <a:xfrm>
            <a:off x="7477125" y="9689068"/>
            <a:ext cx="295275" cy="369332"/>
          </a:xfrm>
          <a:prstGeom prst="rect">
            <a:avLst/>
          </a:prstGeom>
          <a:noFill/>
        </p:spPr>
        <p:txBody>
          <a:bodyPr wrap="square" rtlCol="0">
            <a:spAutoFit/>
          </a:bodyPr>
          <a:lstStyle/>
          <a:p>
            <a:r>
              <a:rPr lang="en-US" dirty="0"/>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6495"/>
          </a:xfrm>
          <a:prstGeom prst="rect">
            <a:avLst/>
          </a:prstGeom>
        </p:spPr>
      </p:pic>
      <p:sp>
        <p:nvSpPr>
          <p:cNvPr id="4" name="Text Placeholder 3"/>
          <p:cNvSpPr>
            <a:spLocks noGrp="1"/>
          </p:cNvSpPr>
          <p:nvPr>
            <p:ph type="body" idx="10"/>
          </p:nvPr>
        </p:nvSpPr>
        <p:spPr>
          <a:xfrm>
            <a:off x="-6172200" y="2841149"/>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dirty="0">
                <a:solidFill>
                  <a:srgbClr val="3F2A16"/>
                </a:solidFill>
                <a:latin typeface="Calibri" panose="02020603050405020304" pitchFamily="2"/>
              </a:rPr>
              <a:t>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8" name="Text Placeholder 7"/>
          <p:cNvSpPr>
            <a:spLocks noGrp="1"/>
          </p:cNvSpPr>
          <p:nvPr>
            <p:ph type="body" idx="10"/>
          </p:nvPr>
        </p:nvSpPr>
        <p:spPr>
          <a:xfrm>
            <a:off x="-5830570" y="6347936"/>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dirty="0">
                <a:solidFill>
                  <a:srgbClr val="000000"/>
                </a:solidFill>
                <a:latin typeface="Calibri" panose="02020603050405020304" pitchFamily="2"/>
              </a:rPr>
              <a:t> </a:t>
            </a:r>
          </a:p>
        </p:txBody>
      </p:sp>
      <p:sp>
        <p:nvSpPr>
          <p:cNvPr id="16" name="Rectangle 15">
            <a:extLst>
              <a:ext uri="{FF2B5EF4-FFF2-40B4-BE49-F238E27FC236}">
                <a16:creationId xmlns:a16="http://schemas.microsoft.com/office/drawing/2014/main" id="{F64736AF-7374-1DE9-4CE6-A480E400B2C0}"/>
              </a:ext>
            </a:extLst>
          </p:cNvPr>
          <p:cNvSpPr/>
          <p:nvPr/>
        </p:nvSpPr>
        <p:spPr>
          <a:xfrm flipH="1">
            <a:off x="390375" y="0"/>
            <a:ext cx="6670675" cy="1003027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90215C2-11A3-5B87-7621-EAD06979E82F}"/>
              </a:ext>
            </a:extLst>
          </p:cNvPr>
          <p:cNvSpPr txBox="1"/>
          <p:nvPr/>
        </p:nvSpPr>
        <p:spPr>
          <a:xfrm>
            <a:off x="902320" y="3784014"/>
            <a:ext cx="5549347" cy="7044942"/>
          </a:xfrm>
          <a:prstGeom prst="rect">
            <a:avLst/>
          </a:prstGeom>
          <a:noFill/>
        </p:spPr>
        <p:txBody>
          <a:bodyPr wrap="square" rtlCol="0">
            <a:spAutoFit/>
          </a:bodyPr>
          <a:lstStyle/>
          <a:p>
            <a:pPr marR="0" lvl="0" algn="just" defTabSz="914400" eaLnBrk="1" fontAlgn="auto" latinLnBrk="0" hangingPunct="1">
              <a:lnSpc>
                <a:spcPts val="1900"/>
              </a:lnSpc>
              <a:spcBef>
                <a:spcPts val="0"/>
              </a:spcBef>
              <a:spcAft>
                <a:spcPts val="0"/>
              </a:spcAft>
              <a:buClrTx/>
              <a:buSzTx/>
              <a:tabLst/>
              <a:defRPr/>
            </a:pPr>
            <a:r>
              <a:rPr kumimoji="0" lang="en-US" sz="1400" b="0" i="0" u="none" strike="noStrike" kern="0" cap="none" spc="0" normalizeH="0" baseline="0" noProof="0" dirty="0">
                <a:ln>
                  <a:noFill/>
                </a:ln>
                <a:solidFill>
                  <a:srgbClr val="000000"/>
                </a:solidFill>
                <a:effectLst/>
                <a:uLnTx/>
                <a:uFillTx/>
                <a:latin typeface="Calibri" panose="02020603050405020304" pitchFamily="2"/>
              </a:rPr>
              <a:t>The Architectural &amp; Landscaping </a:t>
            </a:r>
            <a:r>
              <a:rPr lang="en-US" sz="1400" dirty="0">
                <a:solidFill>
                  <a:srgbClr val="000000"/>
                </a:solidFill>
                <a:latin typeface="Calibri" panose="02020603050405020304" pitchFamily="2"/>
              </a:rPr>
              <a:t>G</a:t>
            </a:r>
            <a:r>
              <a:rPr kumimoji="0" lang="en-US" sz="1400" b="0" i="0" u="none" strike="noStrike" kern="0" cap="none" spc="0" normalizeH="0" baseline="0" noProof="0" dirty="0" err="1">
                <a:ln>
                  <a:noFill/>
                </a:ln>
                <a:solidFill>
                  <a:srgbClr val="000000"/>
                </a:solidFill>
                <a:effectLst/>
                <a:uLnTx/>
                <a:uFillTx/>
                <a:latin typeface="Calibri" panose="02020603050405020304" pitchFamily="2"/>
              </a:rPr>
              <a:t>uidelines</a:t>
            </a:r>
            <a:r>
              <a:rPr kumimoji="0" lang="en-US" sz="1400" b="0" i="0" u="none" strike="noStrike" kern="0" cap="none" spc="0" normalizeH="0" baseline="0" noProof="0" dirty="0">
                <a:ln>
                  <a:noFill/>
                </a:ln>
                <a:solidFill>
                  <a:srgbClr val="000000"/>
                </a:solidFill>
                <a:effectLst/>
                <a:uLnTx/>
                <a:uFillTx/>
                <a:latin typeface="Calibri" panose="02020603050405020304" pitchFamily="2"/>
              </a:rPr>
              <a:t> protect your property values and preserve the character of the community. A comprehensive guide to modifying the exterior of your home while remaining in compliance with the established community guidelines is required. To view the most recent edition of the Guidelines please visit: </a:t>
            </a:r>
          </a:p>
          <a:p>
            <a:pPr marL="0" marR="0" lvl="0" indent="0" algn="just" defTabSz="914400" eaLnBrk="1" fontAlgn="auto" latinLnBrk="0" hangingPunct="1">
              <a:lnSpc>
                <a:spcPts val="19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Calibri" panose="02020603050405020304" pitchFamily="2"/>
                <a:hlinkClick r:id="rId3"/>
              </a:rPr>
              <a:t>https://ranchovistosohoa.com/resident-information/helpful-documents/</a:t>
            </a:r>
            <a:endParaRPr kumimoji="0" lang="en-US" sz="1100" b="0" i="0" u="none" strike="noStrike" kern="0" cap="none" spc="0" normalizeH="0" baseline="0" noProof="0" dirty="0">
              <a:ln>
                <a:noFill/>
              </a:ln>
              <a:solidFill>
                <a:srgbClr val="000000"/>
              </a:solidFill>
              <a:effectLst/>
              <a:uLnTx/>
              <a:uFillTx/>
              <a:latin typeface="Calibri" panose="02020603050405020304" pitchFamily="2"/>
            </a:endParaRPr>
          </a:p>
          <a:p>
            <a:pPr marL="0" marR="0" lvl="0" indent="0" algn="just" defTabSz="914400" eaLnBrk="1" fontAlgn="auto" latinLnBrk="0" hangingPunct="1">
              <a:lnSpc>
                <a:spcPts val="19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20603050405020304" pitchFamily="2"/>
              </a:rPr>
              <a:t> </a:t>
            </a:r>
          </a:p>
          <a:p>
            <a:pPr marL="0" marR="0" lvl="0" indent="0" algn="just" defTabSz="914400" eaLnBrk="1" fontAlgn="auto" latinLnBrk="0" hangingPunct="1">
              <a:lnSpc>
                <a:spcPts val="19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20603050405020304" pitchFamily="2"/>
              </a:rPr>
              <a:t>There are three main steps to completing a proper Architectural Application. </a:t>
            </a:r>
          </a:p>
          <a:p>
            <a:pPr marL="342900" indent="-342900" algn="just">
              <a:lnSpc>
                <a:spcPts val="1900"/>
              </a:lnSpc>
              <a:buFont typeface="+mj-lt"/>
              <a:buAutoNum type="arabicPeriod"/>
              <a:defRPr/>
            </a:pPr>
            <a:r>
              <a:rPr lang="en-US" sz="1200" spc="0" dirty="0">
                <a:solidFill>
                  <a:srgbClr val="000000"/>
                </a:solidFill>
                <a:latin typeface="Calibri" panose="02020603050405020304" pitchFamily="2"/>
              </a:rPr>
              <a:t>Complete an application that corresponds with your neighborhood. More information on what to include in your application can be found at: </a:t>
            </a:r>
          </a:p>
          <a:p>
            <a:pPr algn="just">
              <a:lnSpc>
                <a:spcPts val="1900"/>
              </a:lnSpc>
              <a:defRPr/>
            </a:pPr>
            <a:r>
              <a:rPr lang="en-US" sz="1200" dirty="0">
                <a:solidFill>
                  <a:srgbClr val="000000"/>
                </a:solidFill>
                <a:latin typeface="Calibri" panose="02020603050405020304" pitchFamily="2"/>
                <a:hlinkClick r:id="rId4"/>
              </a:rPr>
              <a:t>https://ranchovistosohoa.com/resident-information/forms/</a:t>
            </a:r>
            <a:endParaRPr lang="en-US" sz="1200" dirty="0">
              <a:solidFill>
                <a:srgbClr val="000000"/>
              </a:solidFill>
              <a:latin typeface="Calibri" panose="02020603050405020304" pitchFamily="2"/>
            </a:endParaRPr>
          </a:p>
          <a:p>
            <a:pPr algn="just">
              <a:lnSpc>
                <a:spcPts val="1900"/>
              </a:lnSpc>
              <a:defRPr/>
            </a:pPr>
            <a:endParaRPr lang="en-US" sz="1200" dirty="0">
              <a:solidFill>
                <a:srgbClr val="000000"/>
              </a:solidFill>
              <a:latin typeface="Calibri" panose="02020603050405020304" pitchFamily="2"/>
            </a:endParaRPr>
          </a:p>
          <a:p>
            <a:pPr marL="342900" indent="-342900" algn="just">
              <a:lnSpc>
                <a:spcPts val="1900"/>
              </a:lnSpc>
              <a:buFont typeface="+mj-lt"/>
              <a:buAutoNum type="arabicPeriod" startAt="2"/>
              <a:defRPr/>
            </a:pPr>
            <a:r>
              <a:rPr kumimoji="0" lang="en-US" sz="1200" b="0" i="0" u="none" strike="noStrike" kern="0" cap="none" spc="0" normalizeH="0" baseline="0" noProof="0" dirty="0">
                <a:ln>
                  <a:noFill/>
                </a:ln>
                <a:solidFill>
                  <a:srgbClr val="000000"/>
                </a:solidFill>
                <a:effectLst/>
                <a:uLnTx/>
                <a:uFillTx/>
                <a:latin typeface="Calibri" panose="02020603050405020304" pitchFamily="2"/>
              </a:rPr>
              <a:t>Complete a site plan for the project. Site plans must be legible and must include dimensions, materials, colors &amp; any other details that may be helpful. Submit the application, site plan, and any additional supporting documentation of the project to </a:t>
            </a:r>
            <a:r>
              <a:rPr lang="en-US" sz="1200" spc="-5" dirty="0">
                <a:solidFill>
                  <a:srgbClr val="000000"/>
                </a:solidFill>
                <a:latin typeface="Calibri" panose="02020603050405020304" pitchFamily="2"/>
              </a:rPr>
              <a:t>at: </a:t>
            </a:r>
            <a:r>
              <a:rPr lang="en-US" sz="1200" u="sng" spc="-5" dirty="0">
                <a:solidFill>
                  <a:srgbClr val="0000FF"/>
                </a:solidFill>
                <a:latin typeface="Calibri" panose="02020603050405020304" pitchFamily="2"/>
                <a:hlinkClick r:id="rId5"/>
              </a:rPr>
              <a:t>askVCA@ranchovistosohoa.com</a:t>
            </a:r>
            <a:r>
              <a:rPr lang="en-US" sz="1200" u="sng" spc="-5" dirty="0">
                <a:solidFill>
                  <a:srgbClr val="0000FF"/>
                </a:solidFill>
                <a:latin typeface="Calibri" panose="02020603050405020304" pitchFamily="2"/>
              </a:rPr>
              <a:t>.</a:t>
            </a:r>
            <a:endParaRPr lang="en-US" sz="1400" dirty="0">
              <a:solidFill>
                <a:srgbClr val="000000"/>
              </a:solidFill>
              <a:latin typeface="Calibri" panose="02020603050405020304" pitchFamily="2"/>
              <a:hlinkClick r:id="rId4"/>
            </a:endParaRPr>
          </a:p>
          <a:p>
            <a:pPr marL="342900" indent="-342900" algn="just">
              <a:lnSpc>
                <a:spcPts val="1900"/>
              </a:lnSpc>
              <a:buFont typeface="+mj-lt"/>
              <a:buAutoNum type="arabicPeriod"/>
              <a:defRPr/>
            </a:pPr>
            <a:endParaRPr lang="en-US" sz="1200" spc="0" dirty="0">
              <a:solidFill>
                <a:srgbClr val="000000"/>
              </a:solidFill>
              <a:latin typeface="Calibri" panose="02020603050405020304" pitchFamily="2"/>
            </a:endParaRPr>
          </a:p>
          <a:p>
            <a:pPr marL="342900" indent="-342900" algn="just">
              <a:lnSpc>
                <a:spcPts val="1900"/>
              </a:lnSpc>
              <a:buFont typeface="+mj-lt"/>
              <a:buAutoNum type="arabicPeriod" startAt="3"/>
              <a:defRPr/>
            </a:pPr>
            <a:r>
              <a:rPr lang="en-US" sz="1200" spc="0" dirty="0">
                <a:solidFill>
                  <a:srgbClr val="000000"/>
                </a:solidFill>
                <a:latin typeface="Calibri" panose="02020603050405020304" pitchFamily="2"/>
              </a:rPr>
              <a:t>Please allow up to 30 days for review and processing. Notifications regarding your project including approval letters, will be sent through </a:t>
            </a:r>
            <a:r>
              <a:rPr lang="en-US" sz="1200" spc="0" dirty="0" err="1">
                <a:solidFill>
                  <a:srgbClr val="000000"/>
                </a:solidFill>
                <a:latin typeface="Calibri" panose="02020603050405020304" pitchFamily="2"/>
              </a:rPr>
              <a:t>Smartwebs</a:t>
            </a:r>
            <a:r>
              <a:rPr lang="en-US" sz="1200" spc="0" dirty="0">
                <a:solidFill>
                  <a:srgbClr val="000000"/>
                </a:solidFill>
                <a:latin typeface="Calibri" panose="02020603050405020304" pitchFamily="2"/>
              </a:rPr>
              <a:t>, our architectural review software. Once you received approval from the Architectural &amp; Landscape Review Committee, you may schedule or begin your project. </a:t>
            </a:r>
          </a:p>
          <a:p>
            <a:pPr marL="342900" indent="-342900" algn="just">
              <a:lnSpc>
                <a:spcPts val="1900"/>
              </a:lnSpc>
              <a:buFont typeface="+mj-lt"/>
              <a:buAutoNum type="arabicPeriod" startAt="3"/>
              <a:defRPr/>
            </a:pPr>
            <a:endParaRPr lang="en-US" sz="1600" spc="0" dirty="0">
              <a:solidFill>
                <a:srgbClr val="000000"/>
              </a:solidFill>
              <a:latin typeface="Calibri" panose="02020603050405020304" pitchFamily="2"/>
            </a:endParaRPr>
          </a:p>
          <a:p>
            <a:pPr marL="342900" indent="-342900" algn="just">
              <a:lnSpc>
                <a:spcPts val="1900"/>
              </a:lnSpc>
              <a:buFont typeface="+mj-lt"/>
              <a:buAutoNum type="arabicPeriod"/>
              <a:defRPr/>
            </a:pPr>
            <a:endParaRPr lang="en-US" sz="1600" dirty="0">
              <a:solidFill>
                <a:srgbClr val="000000"/>
              </a:solidFill>
              <a:latin typeface="Calibri" panose="02020603050405020304" pitchFamily="2"/>
            </a:endParaRPr>
          </a:p>
          <a:p>
            <a:pPr algn="just">
              <a:lnSpc>
                <a:spcPts val="1900"/>
              </a:lnSpc>
              <a:defRPr/>
            </a:pPr>
            <a:endParaRPr lang="en-US" sz="1600" dirty="0">
              <a:solidFill>
                <a:srgbClr val="000000"/>
              </a:solidFill>
              <a:latin typeface="Calibri" panose="02020603050405020304" pitchFamily="2"/>
            </a:endParaRPr>
          </a:p>
          <a:p>
            <a:pPr algn="just">
              <a:lnSpc>
                <a:spcPts val="1900"/>
              </a:lnSpc>
              <a:defRPr/>
            </a:pPr>
            <a:endParaRPr lang="en-US" sz="1600" dirty="0">
              <a:solidFill>
                <a:srgbClr val="000000"/>
              </a:solidFill>
              <a:latin typeface="Calibri" panose="02020603050405020304" pitchFamily="2"/>
            </a:endParaRPr>
          </a:p>
          <a:p>
            <a:pPr marL="342900" marR="0" lvl="0" indent="-342900" algn="just" defTabSz="914400" eaLnBrk="1" fontAlgn="auto" latinLnBrk="0" hangingPunct="1">
              <a:lnSpc>
                <a:spcPts val="1900"/>
              </a:lnSpc>
              <a:spcBef>
                <a:spcPts val="0"/>
              </a:spcBef>
              <a:spcAft>
                <a:spcPts val="0"/>
              </a:spcAft>
              <a:buClrTx/>
              <a:buSzTx/>
              <a:buFont typeface="+mj-lt"/>
              <a:buAutoNum type="arabicPeriod"/>
              <a:tabLst/>
              <a:defRPr/>
            </a:pPr>
            <a:endParaRPr kumimoji="0" lang="en-US" sz="1450" b="0" i="0" u="none" strike="noStrike" kern="0" cap="none" spc="0" normalizeH="0" baseline="0" noProof="0" dirty="0">
              <a:ln>
                <a:noFill/>
              </a:ln>
              <a:solidFill>
                <a:srgbClr val="000000"/>
              </a:solidFill>
              <a:effectLst/>
              <a:uLnTx/>
              <a:uFillTx/>
              <a:latin typeface="Calibri" panose="02020603050405020304" pitchFamily="2"/>
            </a:endParaRPr>
          </a:p>
          <a:p>
            <a:pPr marL="0" marR="0" lvl="0" indent="0" algn="l" defTabSz="914400" eaLnBrk="1" fontAlgn="auto" latinLnBrk="0" hangingPunct="1">
              <a:lnSpc>
                <a:spcPts val="1500"/>
              </a:lnSpc>
              <a:spcBef>
                <a:spcPts val="0"/>
              </a:spcBef>
              <a:spcAft>
                <a:spcPts val="0"/>
              </a:spcAft>
              <a:buClrTx/>
              <a:buSzTx/>
              <a:buFontTx/>
              <a:buNone/>
              <a:tabLst/>
              <a:defRPr/>
            </a:pPr>
            <a:endParaRPr kumimoji="0" lang="en-US" sz="1100" b="1" i="0" u="none" strike="noStrike" kern="0" cap="none" spc="-10" normalizeH="0" baseline="0" noProof="0" dirty="0">
              <a:ln>
                <a:noFill/>
              </a:ln>
              <a:solidFill>
                <a:srgbClr val="020108"/>
              </a:solidFill>
              <a:effectLst/>
              <a:uLnTx/>
              <a:uFillTx/>
              <a:latin typeface="Calibri" panose="02020603050405020304" pitchFamily="2"/>
            </a:endParaRPr>
          </a:p>
          <a:p>
            <a:pPr marL="0" marR="0" lvl="0" indent="0" algn="l" defTabSz="914400" eaLnBrk="1" fontAlgn="auto" latinLnBrk="0" hangingPunct="1">
              <a:lnSpc>
                <a:spcPts val="1500"/>
              </a:lnSpc>
              <a:spcBef>
                <a:spcPts val="0"/>
              </a:spcBef>
              <a:spcAft>
                <a:spcPts val="0"/>
              </a:spcAft>
              <a:buClrTx/>
              <a:buSzTx/>
              <a:buFontTx/>
              <a:buNone/>
              <a:tabLst/>
              <a:defRPr/>
            </a:pPr>
            <a:endParaRPr kumimoji="0" lang="en-US" sz="1100" b="1" i="0" u="none" strike="noStrike" kern="0" cap="none" spc="-10" normalizeH="0" baseline="0" noProof="0" dirty="0">
              <a:ln>
                <a:noFill/>
              </a:ln>
              <a:solidFill>
                <a:srgbClr val="020108"/>
              </a:solidFill>
              <a:effectLst/>
              <a:uLnTx/>
              <a:uFillTx/>
              <a:latin typeface="Calibri" panose="02020603050405020304" pitchFamily="2"/>
            </a:endParaRPr>
          </a:p>
        </p:txBody>
      </p:sp>
      <p:sp>
        <p:nvSpPr>
          <p:cNvPr id="20" name="TextBox 19">
            <a:extLst>
              <a:ext uri="{FF2B5EF4-FFF2-40B4-BE49-F238E27FC236}">
                <a16:creationId xmlns:a16="http://schemas.microsoft.com/office/drawing/2014/main" id="{485DCE8A-D0E3-348E-4941-B1D813773424}"/>
              </a:ext>
            </a:extLst>
          </p:cNvPr>
          <p:cNvSpPr txBox="1"/>
          <p:nvPr/>
        </p:nvSpPr>
        <p:spPr>
          <a:xfrm>
            <a:off x="902319" y="9391635"/>
            <a:ext cx="1671639" cy="638636"/>
          </a:xfrm>
          <a:prstGeom prst="rect">
            <a:avLst/>
          </a:prstGeom>
          <a:noFill/>
        </p:spPr>
        <p:txBody>
          <a:bodyPr wrap="square" rtlCol="0">
            <a:spAutoFit/>
          </a:bodyPr>
          <a:lstStyle/>
          <a:p>
            <a:pPr marL="0" marR="0" indent="0" algn="ctr">
              <a:lnSpc>
                <a:spcPts val="1100"/>
              </a:lnSpc>
              <a:spcAft>
                <a:spcPts val="0"/>
              </a:spcAft>
              <a:tabLst>
                <a:tab pos="1965960" algn="r"/>
              </a:tabLst>
            </a:pPr>
            <a:r>
              <a:rPr lang="en-US" sz="90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900" b="1" spc="-30" dirty="0">
              <a:solidFill>
                <a:srgbClr val="7C8181"/>
              </a:solidFill>
              <a:latin typeface="Calibri" panose="02020603050405020304" pitchFamily="2"/>
            </a:endParaRPr>
          </a:p>
          <a:p>
            <a:endParaRPr lang="en-US" dirty="0"/>
          </a:p>
        </p:txBody>
      </p:sp>
      <p:pic>
        <p:nvPicPr>
          <p:cNvPr id="22" name="Picture 21" descr="Light green cactus with paddle-shaped leaves against a muted coral textured wall">
            <a:extLst>
              <a:ext uri="{FF2B5EF4-FFF2-40B4-BE49-F238E27FC236}">
                <a16:creationId xmlns:a16="http://schemas.microsoft.com/office/drawing/2014/main" id="{F1D04B14-1835-4F38-1244-B5E5AD2DFC7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90375" y="1061517"/>
            <a:ext cx="6670675" cy="2645201"/>
          </a:xfrm>
          <a:prstGeom prst="rect">
            <a:avLst/>
          </a:prstGeom>
        </p:spPr>
      </p:pic>
      <p:sp>
        <p:nvSpPr>
          <p:cNvPr id="23" name="Text Placeholder 11">
            <a:extLst>
              <a:ext uri="{FF2B5EF4-FFF2-40B4-BE49-F238E27FC236}">
                <a16:creationId xmlns:a16="http://schemas.microsoft.com/office/drawing/2014/main" id="{A1D2EE86-3452-8E47-71DF-9FF263E8A3D8}"/>
              </a:ext>
            </a:extLst>
          </p:cNvPr>
          <p:cNvSpPr>
            <a:spLocks noGrp="1"/>
          </p:cNvSpPr>
          <p:nvPr>
            <p:ph type="body" idx="10"/>
          </p:nvPr>
        </p:nvSpPr>
        <p:spPr>
          <a:xfrm>
            <a:off x="1957070" y="2679700"/>
            <a:ext cx="3879850" cy="620395"/>
          </a:xfrm>
        </p:spPr>
        <p:txBody>
          <a:bodyPr/>
          <a:lstStyle/>
          <a:p>
            <a:endParaRPr lang="en-US" dirty="0"/>
          </a:p>
        </p:txBody>
      </p:sp>
      <p:sp>
        <p:nvSpPr>
          <p:cNvPr id="25" name="TextBox 24">
            <a:extLst>
              <a:ext uri="{FF2B5EF4-FFF2-40B4-BE49-F238E27FC236}">
                <a16:creationId xmlns:a16="http://schemas.microsoft.com/office/drawing/2014/main" id="{1A5AC08C-A787-80E2-2905-76CFA9ED0383}"/>
              </a:ext>
            </a:extLst>
          </p:cNvPr>
          <p:cNvSpPr txBox="1"/>
          <p:nvPr/>
        </p:nvSpPr>
        <p:spPr>
          <a:xfrm>
            <a:off x="390376" y="-101908"/>
            <a:ext cx="6670674" cy="1200329"/>
          </a:xfrm>
          <a:prstGeom prst="rect">
            <a:avLst/>
          </a:prstGeom>
          <a:noFill/>
        </p:spPr>
        <p:txBody>
          <a:bodyPr wrap="square" rtlCol="0">
            <a:spAutoFit/>
          </a:bodyPr>
          <a:lstStyle/>
          <a:p>
            <a:pPr algn="ctr"/>
            <a:r>
              <a:rPr lang="en-US" sz="3600" b="1" spc="-75" dirty="0">
                <a:solidFill>
                  <a:srgbClr val="3F2A16"/>
                </a:solidFill>
                <a:latin typeface="Calibri" panose="02020603050405020304" pitchFamily="2"/>
              </a:rPr>
              <a:t>Architectural &amp; Landscaping Review </a:t>
            </a:r>
            <a:endParaRPr lang="en-US" sz="3600" dirty="0"/>
          </a:p>
        </p:txBody>
      </p:sp>
      <p:sp>
        <p:nvSpPr>
          <p:cNvPr id="2" name="TextBox 1">
            <a:extLst>
              <a:ext uri="{FF2B5EF4-FFF2-40B4-BE49-F238E27FC236}">
                <a16:creationId xmlns:a16="http://schemas.microsoft.com/office/drawing/2014/main" id="{9AE70454-549F-C6FA-5E54-E6330BCE335A}"/>
              </a:ext>
            </a:extLst>
          </p:cNvPr>
          <p:cNvSpPr txBox="1"/>
          <p:nvPr/>
        </p:nvSpPr>
        <p:spPr>
          <a:xfrm>
            <a:off x="7362218" y="9633835"/>
            <a:ext cx="458389" cy="369332"/>
          </a:xfrm>
          <a:prstGeom prst="rect">
            <a:avLst/>
          </a:prstGeom>
          <a:noFill/>
        </p:spPr>
        <p:txBody>
          <a:bodyPr wrap="square" rtlCol="0">
            <a:spAutoFit/>
          </a:bodyPr>
          <a:lstStyle/>
          <a:p>
            <a:r>
              <a:rPr lang="en-US" dirty="0"/>
              <a:t>19</a:t>
            </a:r>
          </a:p>
        </p:txBody>
      </p:sp>
    </p:spTree>
    <p:extLst>
      <p:ext uri="{BB962C8B-B14F-4D97-AF65-F5344CB8AC3E}">
        <p14:creationId xmlns:p14="http://schemas.microsoft.com/office/powerpoint/2010/main" val="2318264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6495"/>
          </a:xfrm>
          <a:prstGeom prst="rect">
            <a:avLst/>
          </a:prstGeom>
        </p:spPr>
      </p:pic>
      <p:sp>
        <p:nvSpPr>
          <p:cNvPr id="4" name="Text Placeholder 3"/>
          <p:cNvSpPr>
            <a:spLocks noGrp="1"/>
          </p:cNvSpPr>
          <p:nvPr>
            <p:ph type="body" idx="10"/>
          </p:nvPr>
        </p:nvSpPr>
        <p:spPr>
          <a:xfrm>
            <a:off x="-6172200" y="2841149"/>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dirty="0">
                <a:solidFill>
                  <a:srgbClr val="3F2A16"/>
                </a:solidFill>
                <a:latin typeface="Calibri" panose="02020603050405020304" pitchFamily="2"/>
              </a:rPr>
              <a:t>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8" name="Text Placeholder 7"/>
          <p:cNvSpPr>
            <a:spLocks noGrp="1"/>
          </p:cNvSpPr>
          <p:nvPr>
            <p:ph type="body" idx="10"/>
          </p:nvPr>
        </p:nvSpPr>
        <p:spPr>
          <a:xfrm>
            <a:off x="-5830570" y="6347936"/>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dirty="0">
                <a:solidFill>
                  <a:srgbClr val="000000"/>
                </a:solidFill>
                <a:latin typeface="Calibri" panose="02020603050405020304" pitchFamily="2"/>
              </a:rPr>
              <a:t> </a:t>
            </a:r>
          </a:p>
        </p:txBody>
      </p:sp>
      <p:sp>
        <p:nvSpPr>
          <p:cNvPr id="16" name="Rectangle 15">
            <a:extLst>
              <a:ext uri="{FF2B5EF4-FFF2-40B4-BE49-F238E27FC236}">
                <a16:creationId xmlns:a16="http://schemas.microsoft.com/office/drawing/2014/main" id="{F64736AF-7374-1DE9-4CE6-A480E400B2C0}"/>
              </a:ext>
            </a:extLst>
          </p:cNvPr>
          <p:cNvSpPr/>
          <p:nvPr/>
        </p:nvSpPr>
        <p:spPr>
          <a:xfrm flipH="1">
            <a:off x="439095" y="29653"/>
            <a:ext cx="6670675" cy="1003027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90215C2-11A3-5B87-7621-EAD06979E82F}"/>
              </a:ext>
            </a:extLst>
          </p:cNvPr>
          <p:cNvSpPr txBox="1"/>
          <p:nvPr/>
        </p:nvSpPr>
        <p:spPr>
          <a:xfrm>
            <a:off x="804260" y="4292516"/>
            <a:ext cx="5549347" cy="6070316"/>
          </a:xfrm>
          <a:prstGeom prst="rect">
            <a:avLst/>
          </a:prstGeom>
          <a:noFill/>
        </p:spPr>
        <p:txBody>
          <a:bodyPr wrap="square" rtlCol="0">
            <a:spAutoFit/>
          </a:bodyPr>
          <a:lstStyle/>
          <a:p>
            <a:pPr marL="285750" indent="-285750" algn="just">
              <a:lnSpc>
                <a:spcPts val="1900"/>
              </a:lnSpc>
              <a:buFont typeface="Arial" panose="020B0604020202020204" pitchFamily="34" charset="0"/>
              <a:buChar char="•"/>
              <a:defRPr/>
            </a:pPr>
            <a:r>
              <a:rPr lang="en-US" sz="1600" spc="0" dirty="0">
                <a:solidFill>
                  <a:srgbClr val="000000"/>
                </a:solidFill>
                <a:latin typeface="Calibri" panose="02020603050405020304" pitchFamily="2"/>
              </a:rPr>
              <a:t>Identify the sizes and distance from trees, patio covers, and structures to the side and rear property lines (setback).</a:t>
            </a:r>
          </a:p>
          <a:p>
            <a:pPr marL="285750" indent="-285750" algn="just">
              <a:lnSpc>
                <a:spcPts val="1900"/>
              </a:lnSpc>
              <a:buFont typeface="Arial" panose="020B0604020202020204" pitchFamily="34" charset="0"/>
              <a:buChar char="•"/>
              <a:defRPr/>
            </a:pPr>
            <a:r>
              <a:rPr lang="en-US" sz="1600" spc="0" dirty="0">
                <a:solidFill>
                  <a:srgbClr val="000000"/>
                </a:solidFill>
                <a:latin typeface="Calibri" panose="02020603050405020304" pitchFamily="2"/>
              </a:rPr>
              <a:t>Choose plants and trees from the suggested plant list and include plant species in your plans. </a:t>
            </a:r>
          </a:p>
          <a:p>
            <a:pPr marL="285750" indent="-285750" algn="just">
              <a:lnSpc>
                <a:spcPts val="1900"/>
              </a:lnSpc>
              <a:buFont typeface="Arial" panose="020B0604020202020204" pitchFamily="34" charset="0"/>
              <a:buChar char="•"/>
              <a:defRPr/>
            </a:pPr>
            <a:r>
              <a:rPr lang="en-US" sz="1600" spc="0" dirty="0">
                <a:solidFill>
                  <a:srgbClr val="000000"/>
                </a:solidFill>
                <a:latin typeface="Calibri" panose="02020603050405020304" pitchFamily="2"/>
              </a:rPr>
              <a:t> Please make sure to include your email address for the fastest updates regarding your request.</a:t>
            </a:r>
          </a:p>
          <a:p>
            <a:pPr marL="285750" indent="-285750" algn="just">
              <a:lnSpc>
                <a:spcPts val="1900"/>
              </a:lnSpc>
              <a:buFont typeface="Arial" panose="020B0604020202020204" pitchFamily="34" charset="0"/>
              <a:buChar char="•"/>
              <a:defRPr/>
            </a:pPr>
            <a:r>
              <a:rPr lang="en-US" sz="1600" dirty="0">
                <a:solidFill>
                  <a:srgbClr val="000000"/>
                </a:solidFill>
                <a:latin typeface="Calibri" panose="02020603050405020304" pitchFamily="2"/>
              </a:rPr>
              <a:t>Please include photos of materials you plan to use.</a:t>
            </a:r>
            <a:endParaRPr lang="en-US" sz="1600" spc="0" dirty="0">
              <a:solidFill>
                <a:srgbClr val="000000"/>
              </a:solidFill>
              <a:latin typeface="Calibri" panose="02020603050405020304" pitchFamily="2"/>
            </a:endParaRPr>
          </a:p>
          <a:p>
            <a:pPr marL="285750" indent="-285750" algn="just">
              <a:lnSpc>
                <a:spcPts val="1900"/>
              </a:lnSpc>
              <a:buFont typeface="Arial" panose="020B0604020202020204" pitchFamily="34" charset="0"/>
              <a:buChar char="•"/>
              <a:defRPr/>
            </a:pPr>
            <a:r>
              <a:rPr lang="en-US" sz="1600" dirty="0">
                <a:solidFill>
                  <a:srgbClr val="000000"/>
                </a:solidFill>
                <a:latin typeface="Calibri" panose="02020603050405020304" pitchFamily="2"/>
              </a:rPr>
              <a:t>If you live in a sub-association, please submit your request to your sub-association first. The sub-association must review and approve a request before the VCA master association can review the request.</a:t>
            </a:r>
          </a:p>
          <a:p>
            <a:pPr marL="285750" indent="-285750" algn="just">
              <a:lnSpc>
                <a:spcPts val="1900"/>
              </a:lnSpc>
              <a:buFont typeface="Arial" panose="020B0604020202020204" pitchFamily="34" charset="0"/>
              <a:buChar char="•"/>
              <a:defRPr/>
            </a:pPr>
            <a:r>
              <a:rPr lang="en-US" sz="1600" dirty="0">
                <a:solidFill>
                  <a:srgbClr val="000000"/>
                </a:solidFill>
                <a:latin typeface="Calibri" panose="02020603050405020304" pitchFamily="2"/>
              </a:rPr>
              <a:t>Any fixed exterior modification request requires advanced approval. This includes adding or removing plants, updating pavers or the hardscape, and any changes to the home’s exterior. </a:t>
            </a:r>
          </a:p>
          <a:p>
            <a:pPr marL="285750" indent="-285750" algn="just">
              <a:lnSpc>
                <a:spcPts val="1900"/>
              </a:lnSpc>
              <a:buFont typeface="Arial" panose="020B0604020202020204" pitchFamily="34" charset="0"/>
              <a:buChar char="•"/>
              <a:defRPr/>
            </a:pPr>
            <a:r>
              <a:rPr lang="en-US" sz="1600" dirty="0">
                <a:solidFill>
                  <a:srgbClr val="000000"/>
                </a:solidFill>
                <a:latin typeface="Calibri" panose="02020603050405020304" pitchFamily="2"/>
              </a:rPr>
              <a:t>Please allow up to 30 days for review and processing.</a:t>
            </a:r>
          </a:p>
          <a:p>
            <a:pPr marL="285750" indent="-285750" algn="just">
              <a:lnSpc>
                <a:spcPts val="1900"/>
              </a:lnSpc>
              <a:buFont typeface="Arial" panose="020B0604020202020204" pitchFamily="34" charset="0"/>
              <a:buChar char="•"/>
              <a:defRPr/>
            </a:pPr>
            <a:r>
              <a:rPr lang="en-US" sz="1600" dirty="0">
                <a:solidFill>
                  <a:srgbClr val="000000"/>
                </a:solidFill>
                <a:latin typeface="Calibri" panose="02020603050405020304" pitchFamily="2"/>
              </a:rPr>
              <a:t>All updates shall be emailed through the VCA’s architectural review software, </a:t>
            </a:r>
            <a:r>
              <a:rPr lang="en-US" sz="1600" dirty="0" err="1">
                <a:solidFill>
                  <a:srgbClr val="000000"/>
                </a:solidFill>
                <a:latin typeface="Calibri" panose="02020603050405020304" pitchFamily="2"/>
              </a:rPr>
              <a:t>Smartwebs</a:t>
            </a:r>
            <a:r>
              <a:rPr lang="en-US" sz="1600" dirty="0">
                <a:solidFill>
                  <a:srgbClr val="000000"/>
                </a:solidFill>
                <a:latin typeface="Calibri" panose="02020603050405020304" pitchFamily="2"/>
              </a:rPr>
              <a:t>. Please make sure to search </a:t>
            </a:r>
            <a:r>
              <a:rPr lang="en-US" sz="1600" dirty="0" err="1">
                <a:solidFill>
                  <a:srgbClr val="000000"/>
                </a:solidFill>
                <a:latin typeface="Calibri" panose="02020603050405020304" pitchFamily="2"/>
              </a:rPr>
              <a:t>Smartwebs</a:t>
            </a:r>
            <a:r>
              <a:rPr lang="en-US" sz="1600" dirty="0">
                <a:solidFill>
                  <a:srgbClr val="000000"/>
                </a:solidFill>
                <a:latin typeface="Calibri" panose="02020603050405020304" pitchFamily="2"/>
              </a:rPr>
              <a:t> in your email platform and mark </a:t>
            </a:r>
            <a:r>
              <a:rPr lang="en-US" sz="1600" dirty="0" err="1">
                <a:solidFill>
                  <a:srgbClr val="000000"/>
                </a:solidFill>
                <a:latin typeface="Calibri" panose="02020603050405020304" pitchFamily="2"/>
              </a:rPr>
              <a:t>Smartwebs</a:t>
            </a:r>
            <a:r>
              <a:rPr lang="en-US" sz="1600" dirty="0">
                <a:solidFill>
                  <a:srgbClr val="000000"/>
                </a:solidFill>
                <a:latin typeface="Calibri" panose="02020603050405020304" pitchFamily="2"/>
              </a:rPr>
              <a:t> as a “safe” or “known” contact.</a:t>
            </a:r>
          </a:p>
          <a:p>
            <a:pPr marL="285750" indent="-285750" algn="just">
              <a:lnSpc>
                <a:spcPts val="1900"/>
              </a:lnSpc>
              <a:buFont typeface="Arial" panose="020B0604020202020204" pitchFamily="34" charset="0"/>
              <a:buChar char="•"/>
              <a:defRPr/>
            </a:pPr>
            <a:endParaRPr lang="en-US" sz="1600" spc="0" dirty="0">
              <a:solidFill>
                <a:srgbClr val="000000"/>
              </a:solidFill>
              <a:latin typeface="Calibri" panose="02020603050405020304" pitchFamily="2"/>
            </a:endParaRPr>
          </a:p>
          <a:p>
            <a:pPr marR="0" lvl="0" algn="just" defTabSz="914400" eaLnBrk="1" fontAlgn="auto" latinLnBrk="0" hangingPunct="1">
              <a:lnSpc>
                <a:spcPts val="1900"/>
              </a:lnSpc>
              <a:spcBef>
                <a:spcPts val="0"/>
              </a:spcBef>
              <a:spcAft>
                <a:spcPts val="0"/>
              </a:spcAft>
              <a:buClrTx/>
              <a:buSzTx/>
              <a:tabLst/>
              <a:defRPr/>
            </a:pPr>
            <a:endParaRPr lang="en-US" sz="1600" dirty="0">
              <a:solidFill>
                <a:srgbClr val="000000"/>
              </a:solidFill>
              <a:latin typeface="Calibri" panose="02020603050405020304" pitchFamily="2"/>
            </a:endParaRPr>
          </a:p>
          <a:p>
            <a:pPr marL="342900" marR="0" lvl="0" indent="-342900" algn="just" defTabSz="914400" eaLnBrk="1" fontAlgn="auto" latinLnBrk="0" hangingPunct="1">
              <a:lnSpc>
                <a:spcPts val="1900"/>
              </a:lnSpc>
              <a:spcBef>
                <a:spcPts val="0"/>
              </a:spcBef>
              <a:spcAft>
                <a:spcPts val="0"/>
              </a:spcAft>
              <a:buClrTx/>
              <a:buSzTx/>
              <a:buFont typeface="+mj-lt"/>
              <a:buAutoNum type="arabicPeriod"/>
              <a:tabLst/>
              <a:defRPr/>
            </a:pPr>
            <a:endParaRPr kumimoji="0" lang="en-US" sz="1450" b="0" i="0" u="none" strike="noStrike" kern="0" cap="none" spc="0" normalizeH="0" baseline="0" noProof="0" dirty="0">
              <a:ln>
                <a:noFill/>
              </a:ln>
              <a:solidFill>
                <a:srgbClr val="000000"/>
              </a:solidFill>
              <a:effectLst/>
              <a:uLnTx/>
              <a:uFillTx/>
              <a:latin typeface="Calibri" panose="02020603050405020304" pitchFamily="2"/>
            </a:endParaRPr>
          </a:p>
          <a:p>
            <a:pPr marL="0" marR="0" lvl="0" indent="0" algn="l" defTabSz="914400" eaLnBrk="1" fontAlgn="auto" latinLnBrk="0" hangingPunct="1">
              <a:lnSpc>
                <a:spcPts val="1500"/>
              </a:lnSpc>
              <a:spcBef>
                <a:spcPts val="0"/>
              </a:spcBef>
              <a:spcAft>
                <a:spcPts val="0"/>
              </a:spcAft>
              <a:buClrTx/>
              <a:buSzTx/>
              <a:buFontTx/>
              <a:buNone/>
              <a:tabLst/>
              <a:defRPr/>
            </a:pPr>
            <a:endParaRPr kumimoji="0" lang="en-US" sz="1100" b="1" i="0" u="none" strike="noStrike" kern="0" cap="none" spc="-10" normalizeH="0" baseline="0" noProof="0" dirty="0">
              <a:ln>
                <a:noFill/>
              </a:ln>
              <a:solidFill>
                <a:srgbClr val="020108"/>
              </a:solidFill>
              <a:effectLst/>
              <a:uLnTx/>
              <a:uFillTx/>
              <a:latin typeface="Calibri" panose="02020603050405020304" pitchFamily="2"/>
            </a:endParaRPr>
          </a:p>
          <a:p>
            <a:pPr marL="0" marR="0" lvl="0" indent="0" algn="l" defTabSz="914400" eaLnBrk="1" fontAlgn="auto" latinLnBrk="0" hangingPunct="1">
              <a:lnSpc>
                <a:spcPts val="1500"/>
              </a:lnSpc>
              <a:spcBef>
                <a:spcPts val="0"/>
              </a:spcBef>
              <a:spcAft>
                <a:spcPts val="0"/>
              </a:spcAft>
              <a:buClrTx/>
              <a:buSzTx/>
              <a:buFontTx/>
              <a:buNone/>
              <a:tabLst/>
              <a:defRPr/>
            </a:pPr>
            <a:endParaRPr kumimoji="0" lang="en-US" sz="1100" b="1" i="0" u="none" strike="noStrike" kern="0" cap="none" spc="-10" normalizeH="0" baseline="0" noProof="0" dirty="0">
              <a:ln>
                <a:noFill/>
              </a:ln>
              <a:solidFill>
                <a:srgbClr val="020108"/>
              </a:solidFill>
              <a:effectLst/>
              <a:uLnTx/>
              <a:uFillTx/>
              <a:latin typeface="Calibri" panose="02020603050405020304" pitchFamily="2"/>
            </a:endParaRPr>
          </a:p>
        </p:txBody>
      </p:sp>
      <p:sp>
        <p:nvSpPr>
          <p:cNvPr id="20" name="TextBox 19">
            <a:extLst>
              <a:ext uri="{FF2B5EF4-FFF2-40B4-BE49-F238E27FC236}">
                <a16:creationId xmlns:a16="http://schemas.microsoft.com/office/drawing/2014/main" id="{485DCE8A-D0E3-348E-4941-B1D813773424}"/>
              </a:ext>
            </a:extLst>
          </p:cNvPr>
          <p:cNvSpPr txBox="1"/>
          <p:nvPr/>
        </p:nvSpPr>
        <p:spPr>
          <a:xfrm>
            <a:off x="902319" y="9391635"/>
            <a:ext cx="1671639" cy="638636"/>
          </a:xfrm>
          <a:prstGeom prst="rect">
            <a:avLst/>
          </a:prstGeom>
          <a:noFill/>
        </p:spPr>
        <p:txBody>
          <a:bodyPr wrap="square" rtlCol="0">
            <a:spAutoFit/>
          </a:bodyPr>
          <a:lstStyle/>
          <a:p>
            <a:pPr marL="0" marR="0" indent="0" algn="ctr">
              <a:lnSpc>
                <a:spcPts val="1100"/>
              </a:lnSpc>
              <a:spcAft>
                <a:spcPts val="0"/>
              </a:spcAft>
              <a:tabLst>
                <a:tab pos="1965960" algn="r"/>
              </a:tabLst>
            </a:pPr>
            <a:r>
              <a:rPr lang="en-US" sz="90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900" b="1" spc="-30" dirty="0">
              <a:solidFill>
                <a:srgbClr val="7C8181"/>
              </a:solidFill>
              <a:latin typeface="Calibri" panose="02020603050405020304" pitchFamily="2"/>
            </a:endParaRPr>
          </a:p>
          <a:p>
            <a:endParaRPr lang="en-US" dirty="0"/>
          </a:p>
        </p:txBody>
      </p:sp>
      <p:pic>
        <p:nvPicPr>
          <p:cNvPr id="22" name="Picture 21" descr="Architects working on landscape plans, conceptual site plan, and architectural drawings on transparent paper">
            <a:extLst>
              <a:ext uri="{FF2B5EF4-FFF2-40B4-BE49-F238E27FC236}">
                <a16:creationId xmlns:a16="http://schemas.microsoft.com/office/drawing/2014/main" id="{F1D04B14-1835-4F38-1244-B5E5AD2DFC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9097" y="0"/>
            <a:ext cx="6670673" cy="3300095"/>
          </a:xfrm>
          <a:prstGeom prst="rect">
            <a:avLst/>
          </a:prstGeom>
        </p:spPr>
      </p:pic>
      <p:sp>
        <p:nvSpPr>
          <p:cNvPr id="23" name="Text Placeholder 11">
            <a:extLst>
              <a:ext uri="{FF2B5EF4-FFF2-40B4-BE49-F238E27FC236}">
                <a16:creationId xmlns:a16="http://schemas.microsoft.com/office/drawing/2014/main" id="{A1D2EE86-3452-8E47-71DF-9FF263E8A3D8}"/>
              </a:ext>
            </a:extLst>
          </p:cNvPr>
          <p:cNvSpPr>
            <a:spLocks noGrp="1"/>
          </p:cNvSpPr>
          <p:nvPr>
            <p:ph type="body" idx="10"/>
          </p:nvPr>
        </p:nvSpPr>
        <p:spPr>
          <a:xfrm>
            <a:off x="1957070" y="2679700"/>
            <a:ext cx="3879850" cy="620395"/>
          </a:xfrm>
        </p:spPr>
        <p:txBody>
          <a:bodyPr/>
          <a:lstStyle/>
          <a:p>
            <a:endParaRPr lang="en-US" dirty="0"/>
          </a:p>
        </p:txBody>
      </p:sp>
      <p:sp>
        <p:nvSpPr>
          <p:cNvPr id="25" name="TextBox 24">
            <a:extLst>
              <a:ext uri="{FF2B5EF4-FFF2-40B4-BE49-F238E27FC236}">
                <a16:creationId xmlns:a16="http://schemas.microsoft.com/office/drawing/2014/main" id="{1A5AC08C-A787-80E2-2905-76CFA9ED0383}"/>
              </a:ext>
            </a:extLst>
          </p:cNvPr>
          <p:cNvSpPr txBox="1"/>
          <p:nvPr/>
        </p:nvSpPr>
        <p:spPr>
          <a:xfrm>
            <a:off x="341655" y="3306954"/>
            <a:ext cx="6670674" cy="646331"/>
          </a:xfrm>
          <a:prstGeom prst="rect">
            <a:avLst/>
          </a:prstGeom>
          <a:noFill/>
        </p:spPr>
        <p:txBody>
          <a:bodyPr wrap="square" rtlCol="0">
            <a:spAutoFit/>
          </a:bodyPr>
          <a:lstStyle/>
          <a:p>
            <a:pPr algn="ctr"/>
            <a:r>
              <a:rPr lang="en-US" sz="3600" b="1" spc="-75" dirty="0">
                <a:solidFill>
                  <a:srgbClr val="3F2A16"/>
                </a:solidFill>
                <a:latin typeface="Calibri" panose="02020603050405020304" pitchFamily="2"/>
              </a:rPr>
              <a:t>Helpful Tips </a:t>
            </a:r>
            <a:endParaRPr lang="en-US" sz="3600" dirty="0"/>
          </a:p>
        </p:txBody>
      </p:sp>
      <p:pic>
        <p:nvPicPr>
          <p:cNvPr id="5" name="Graphic 4" descr="Lights On outline">
            <a:extLst>
              <a:ext uri="{FF2B5EF4-FFF2-40B4-BE49-F238E27FC236}">
                <a16:creationId xmlns:a16="http://schemas.microsoft.com/office/drawing/2014/main" id="{5B8AE88E-6F3D-9C97-FFCC-96778EBA9F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6821" y="3300094"/>
            <a:ext cx="640079" cy="640079"/>
          </a:xfrm>
          <a:prstGeom prst="rect">
            <a:avLst/>
          </a:prstGeom>
        </p:spPr>
      </p:pic>
      <p:pic>
        <p:nvPicPr>
          <p:cNvPr id="7" name="Graphic 6" descr="Lights On outline">
            <a:extLst>
              <a:ext uri="{FF2B5EF4-FFF2-40B4-BE49-F238E27FC236}">
                <a16:creationId xmlns:a16="http://schemas.microsoft.com/office/drawing/2014/main" id="{78986D85-B7A9-B746-DAE2-9F99ECBE4F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37030" y="3300094"/>
            <a:ext cx="640079" cy="640079"/>
          </a:xfrm>
          <a:prstGeom prst="rect">
            <a:avLst/>
          </a:prstGeom>
        </p:spPr>
      </p:pic>
      <p:sp>
        <p:nvSpPr>
          <p:cNvPr id="2" name="TextBox 1">
            <a:extLst>
              <a:ext uri="{FF2B5EF4-FFF2-40B4-BE49-F238E27FC236}">
                <a16:creationId xmlns:a16="http://schemas.microsoft.com/office/drawing/2014/main" id="{32FFF422-0BC7-A33E-22DB-07E1394B61E9}"/>
              </a:ext>
            </a:extLst>
          </p:cNvPr>
          <p:cNvSpPr txBox="1"/>
          <p:nvPr/>
        </p:nvSpPr>
        <p:spPr>
          <a:xfrm>
            <a:off x="7362218" y="9633835"/>
            <a:ext cx="458389" cy="369332"/>
          </a:xfrm>
          <a:prstGeom prst="rect">
            <a:avLst/>
          </a:prstGeom>
          <a:noFill/>
        </p:spPr>
        <p:txBody>
          <a:bodyPr wrap="square" rtlCol="0">
            <a:spAutoFit/>
          </a:bodyPr>
          <a:lstStyle/>
          <a:p>
            <a:r>
              <a:rPr lang="en-US" dirty="0"/>
              <a:t>20</a:t>
            </a:r>
          </a:p>
        </p:txBody>
      </p:sp>
    </p:spTree>
    <p:extLst>
      <p:ext uri="{BB962C8B-B14F-4D97-AF65-F5344CB8AC3E}">
        <p14:creationId xmlns:p14="http://schemas.microsoft.com/office/powerpoint/2010/main" val="3856831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619125" y="4780"/>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19125" y="9559925"/>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pic>
        <p:nvPicPr>
          <p:cNvPr id="5" name="Picture 4">
            <a:extLst>
              <a:ext uri="{FF2B5EF4-FFF2-40B4-BE49-F238E27FC236}">
                <a16:creationId xmlns:a16="http://schemas.microsoft.com/office/drawing/2014/main" id="{28BACC8F-000C-5A17-F728-5E9B71D60E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9125" y="0"/>
            <a:ext cx="6670675" cy="3426597"/>
          </a:xfrm>
          <a:prstGeom prst="rect">
            <a:avLst/>
          </a:prstGeom>
        </p:spPr>
      </p:pic>
      <p:sp>
        <p:nvSpPr>
          <p:cNvPr id="10" name="Text Placeholder 3">
            <a:extLst>
              <a:ext uri="{FF2B5EF4-FFF2-40B4-BE49-F238E27FC236}">
                <a16:creationId xmlns:a16="http://schemas.microsoft.com/office/drawing/2014/main" id="{00448F2C-8431-79A7-EF21-F4C8B84D695B}"/>
              </a:ext>
            </a:extLst>
          </p:cNvPr>
          <p:cNvSpPr txBox="1">
            <a:spLocks/>
          </p:cNvSpPr>
          <p:nvPr/>
        </p:nvSpPr>
        <p:spPr>
          <a:xfrm>
            <a:off x="692150" y="3692725"/>
            <a:ext cx="911225" cy="548005"/>
          </a:xfrm>
          <a:prstGeom prst="rect">
            <a:avLst/>
          </a:prstGeom>
          <a:noFill/>
          <a:ln w="0" cmpd="sng">
            <a:noFill/>
            <a:prstDash val="solid"/>
          </a:ln>
        </p:spPr>
        <p:txBody>
          <a:bodyPr vert="horz" lIns="0" tIns="52070" rIns="0" bIns="0" anchor="t"/>
          <a:lstStyle/>
          <a:p>
            <a:pPr algn="l">
              <a:lnSpc>
                <a:spcPts val="3900"/>
              </a:lnSpc>
            </a:pPr>
            <a:r>
              <a:rPr lang="en-US" sz="4000" b="1" spc="-155">
                <a:solidFill>
                  <a:srgbClr val="56674D"/>
                </a:solidFill>
                <a:latin typeface="Calibri" panose="02020603050405020304" pitchFamily="2"/>
              </a:rPr>
              <a:t>FAQ </a:t>
            </a:r>
            <a:endParaRPr lang="en-US" sz="4000" b="1" spc="-155" dirty="0">
              <a:solidFill>
                <a:srgbClr val="56674D"/>
              </a:solidFill>
              <a:latin typeface="Calibri" panose="02020603050405020304" pitchFamily="2"/>
            </a:endParaRPr>
          </a:p>
        </p:txBody>
      </p:sp>
      <p:sp>
        <p:nvSpPr>
          <p:cNvPr id="11" name="Text Placeholder 6">
            <a:extLst>
              <a:ext uri="{FF2B5EF4-FFF2-40B4-BE49-F238E27FC236}">
                <a16:creationId xmlns:a16="http://schemas.microsoft.com/office/drawing/2014/main" id="{CFC3AA08-24A4-7635-19ED-3531E09F0B14}"/>
              </a:ext>
            </a:extLst>
          </p:cNvPr>
          <p:cNvSpPr txBox="1">
            <a:spLocks/>
          </p:cNvSpPr>
          <p:nvPr/>
        </p:nvSpPr>
        <p:spPr>
          <a:xfrm>
            <a:off x="692150" y="4639746"/>
            <a:ext cx="2901950" cy="1177925"/>
          </a:xfrm>
          <a:prstGeom prst="rect">
            <a:avLst/>
          </a:prstGeom>
          <a:noFill/>
          <a:ln w="0" cmpd="sng">
            <a:noFill/>
            <a:prstDash val="solid"/>
          </a:ln>
        </p:spPr>
        <p:txBody>
          <a:bodyPr vert="horz" lIns="0" tIns="20320" rIns="0" bIns="0" anchor="t"/>
          <a:lstStyle/>
          <a:p>
            <a:pPr algn="l">
              <a:lnSpc>
                <a:spcPts val="1300"/>
              </a:lnSpc>
            </a:pPr>
            <a:r>
              <a:rPr lang="en-US" sz="1300" b="1" dirty="0">
                <a:solidFill>
                  <a:srgbClr val="000000"/>
                </a:solidFill>
                <a:latin typeface="Calibri" panose="02020603050405020304" pitchFamily="2"/>
              </a:rPr>
              <a:t>How can I pay my assessment dues? </a:t>
            </a:r>
          </a:p>
          <a:p>
            <a:pPr algn="l">
              <a:lnSpc>
                <a:spcPts val="1400"/>
              </a:lnSpc>
              <a:spcBef>
                <a:spcPts val="820"/>
              </a:spcBef>
            </a:pPr>
            <a:r>
              <a:rPr lang="en-US" sz="1200" spc="-10" dirty="0">
                <a:solidFill>
                  <a:srgbClr val="000000"/>
                </a:solidFill>
                <a:latin typeface="Calibri" panose="02020603050405020304" pitchFamily="2"/>
              </a:rPr>
              <a:t>You can send a check, set up recurring monthly payments with your bank, or sign up with ClickPay for automatic payments. Please reference page 11 for payment options.</a:t>
            </a:r>
          </a:p>
        </p:txBody>
      </p:sp>
      <p:sp>
        <p:nvSpPr>
          <p:cNvPr id="12" name="Text Placeholder 13">
            <a:extLst>
              <a:ext uri="{FF2B5EF4-FFF2-40B4-BE49-F238E27FC236}">
                <a16:creationId xmlns:a16="http://schemas.microsoft.com/office/drawing/2014/main" id="{1288755E-4FAE-B1A9-5F15-960A24006E95}"/>
              </a:ext>
            </a:extLst>
          </p:cNvPr>
          <p:cNvSpPr txBox="1">
            <a:spLocks/>
          </p:cNvSpPr>
          <p:nvPr/>
        </p:nvSpPr>
        <p:spPr>
          <a:xfrm>
            <a:off x="692150" y="6016289"/>
            <a:ext cx="2398395" cy="191135"/>
          </a:xfrm>
          <a:prstGeom prst="rect">
            <a:avLst/>
          </a:prstGeom>
          <a:noFill/>
          <a:ln w="0" cmpd="sng">
            <a:noFill/>
            <a:prstDash val="solid"/>
          </a:ln>
        </p:spPr>
        <p:txBody>
          <a:bodyPr vert="horz" lIns="0" tIns="20320" rIns="0" bIns="0" anchor="t"/>
          <a:lstStyle/>
          <a:p>
            <a:pPr algn="l">
              <a:lnSpc>
                <a:spcPts val="1300"/>
              </a:lnSpc>
            </a:pPr>
            <a:r>
              <a:rPr lang="en-US" sz="1300" b="1" spc="-20" dirty="0">
                <a:solidFill>
                  <a:srgbClr val="000000"/>
                </a:solidFill>
                <a:latin typeface="Calibri" panose="02020603050405020304" pitchFamily="2"/>
              </a:rPr>
              <a:t>What do my assessments pay for? </a:t>
            </a:r>
          </a:p>
        </p:txBody>
      </p:sp>
      <p:sp>
        <p:nvSpPr>
          <p:cNvPr id="13" name="Text Placeholder 15">
            <a:extLst>
              <a:ext uri="{FF2B5EF4-FFF2-40B4-BE49-F238E27FC236}">
                <a16:creationId xmlns:a16="http://schemas.microsoft.com/office/drawing/2014/main" id="{6CF229ED-8C2E-1A29-2BF7-D8E00ECC010B}"/>
              </a:ext>
            </a:extLst>
          </p:cNvPr>
          <p:cNvSpPr txBox="1">
            <a:spLocks/>
          </p:cNvSpPr>
          <p:nvPr/>
        </p:nvSpPr>
        <p:spPr>
          <a:xfrm>
            <a:off x="692151" y="6387849"/>
            <a:ext cx="2647816" cy="1524117"/>
          </a:xfrm>
          <a:prstGeom prst="rect">
            <a:avLst/>
          </a:prstGeom>
          <a:noFill/>
          <a:ln w="0" cmpd="sng">
            <a:noFill/>
            <a:prstDash val="solid"/>
          </a:ln>
        </p:spPr>
        <p:txBody>
          <a:bodyPr vert="horz" lIns="0" tIns="635" rIns="0" bIns="0" anchor="t"/>
          <a:lstStyle/>
          <a:p>
            <a:pPr algn="l">
              <a:lnSpc>
                <a:spcPts val="1400"/>
              </a:lnSpc>
            </a:pPr>
            <a:r>
              <a:rPr lang="en-US" sz="1200" spc="-30" dirty="0">
                <a:solidFill>
                  <a:srgbClr val="000000"/>
                </a:solidFill>
                <a:latin typeface="Calibri" panose="02020603050405020304" pitchFamily="2"/>
              </a:rPr>
              <a:t>Monthly assessments support the community operations and reserve funds. To view budgets and reserve studies please visit </a:t>
            </a:r>
            <a:r>
              <a:rPr lang="en-US" sz="1200" u="sng" spc="-30" dirty="0">
                <a:solidFill>
                  <a:srgbClr val="0000FF"/>
                </a:solidFill>
                <a:latin typeface="Calibri" panose="02020603050405020304" pitchFamily="2"/>
                <a:hlinkClick r:id="rId4"/>
              </a:rPr>
              <a:t>https://ranchovistosohoa.com/resident-information/reserve-studies/</a:t>
            </a:r>
            <a:r>
              <a:rPr lang="en-US" sz="1200" u="sng" spc="-30" dirty="0">
                <a:solidFill>
                  <a:srgbClr val="0000FF"/>
                </a:solidFill>
                <a:latin typeface="Calibri" panose="02020603050405020304" pitchFamily="2"/>
              </a:rPr>
              <a:t> .</a:t>
            </a:r>
            <a:endParaRPr lang="en-US" sz="1200" spc="-30" dirty="0">
              <a:solidFill>
                <a:srgbClr val="000000"/>
              </a:solidFill>
              <a:latin typeface="Calibri" panose="02020603050405020304" pitchFamily="2"/>
            </a:endParaRPr>
          </a:p>
        </p:txBody>
      </p:sp>
      <p:sp>
        <p:nvSpPr>
          <p:cNvPr id="14" name="Text Placeholder 12">
            <a:extLst>
              <a:ext uri="{FF2B5EF4-FFF2-40B4-BE49-F238E27FC236}">
                <a16:creationId xmlns:a16="http://schemas.microsoft.com/office/drawing/2014/main" id="{A5F7A1EB-53BC-3A3C-3545-AB846A22AC69}"/>
              </a:ext>
            </a:extLst>
          </p:cNvPr>
          <p:cNvSpPr txBox="1">
            <a:spLocks/>
          </p:cNvSpPr>
          <p:nvPr/>
        </p:nvSpPr>
        <p:spPr>
          <a:xfrm>
            <a:off x="692150" y="7655675"/>
            <a:ext cx="2157730" cy="399415"/>
          </a:xfrm>
          <a:prstGeom prst="rect">
            <a:avLst/>
          </a:prstGeom>
          <a:noFill/>
          <a:ln w="0" cmpd="sng">
            <a:noFill/>
            <a:prstDash val="solid"/>
          </a:ln>
        </p:spPr>
        <p:txBody>
          <a:bodyPr vert="horz" lIns="0" tIns="0" rIns="0" bIns="0" anchor="t"/>
          <a:lstStyle/>
          <a:p>
            <a:pPr algn="l">
              <a:lnSpc>
                <a:spcPts val="1600"/>
              </a:lnSpc>
            </a:pPr>
            <a:r>
              <a:rPr lang="en-US" sz="1300" b="1" spc="-10">
                <a:solidFill>
                  <a:srgbClr val="000000"/>
                </a:solidFill>
                <a:latin typeface="Calibri" panose="02020603050405020304" pitchFamily="2"/>
              </a:rPr>
              <a:t>How often are the communities inspected? </a:t>
            </a:r>
            <a:endParaRPr lang="en-US" sz="1300" b="1" spc="-10" dirty="0">
              <a:solidFill>
                <a:srgbClr val="000000"/>
              </a:solidFill>
              <a:latin typeface="Calibri" panose="02020603050405020304" pitchFamily="2"/>
            </a:endParaRPr>
          </a:p>
        </p:txBody>
      </p:sp>
      <p:sp>
        <p:nvSpPr>
          <p:cNvPr id="15" name="Text Placeholder 14">
            <a:extLst>
              <a:ext uri="{FF2B5EF4-FFF2-40B4-BE49-F238E27FC236}">
                <a16:creationId xmlns:a16="http://schemas.microsoft.com/office/drawing/2014/main" id="{8978DA81-7C15-FC0B-6CE9-C96CB33BDAEB}"/>
              </a:ext>
            </a:extLst>
          </p:cNvPr>
          <p:cNvSpPr txBox="1">
            <a:spLocks/>
          </p:cNvSpPr>
          <p:nvPr/>
        </p:nvSpPr>
        <p:spPr>
          <a:xfrm>
            <a:off x="692150" y="8213856"/>
            <a:ext cx="2526665" cy="824266"/>
          </a:xfrm>
          <a:prstGeom prst="rect">
            <a:avLst/>
          </a:prstGeom>
          <a:noFill/>
          <a:ln w="0" cmpd="sng">
            <a:noFill/>
            <a:prstDash val="solid"/>
          </a:ln>
        </p:spPr>
        <p:txBody>
          <a:bodyPr vert="horz" lIns="0" tIns="2540" rIns="0" bIns="0" anchor="t"/>
          <a:lstStyle/>
          <a:p>
            <a:pPr algn="l">
              <a:lnSpc>
                <a:spcPts val="1400"/>
              </a:lnSpc>
            </a:pPr>
            <a:r>
              <a:rPr lang="en-US" sz="1200" dirty="0">
                <a:solidFill>
                  <a:srgbClr val="000000"/>
                </a:solidFill>
                <a:latin typeface="Calibri" panose="02020603050405020304" pitchFamily="2"/>
              </a:rPr>
              <a:t>Each neighborhood is thoroughly inspected once a month, but the staff is out in the community multiply time throughout the week.</a:t>
            </a:r>
          </a:p>
        </p:txBody>
      </p:sp>
      <p:sp>
        <p:nvSpPr>
          <p:cNvPr id="16" name="Text Placeholder 7">
            <a:extLst>
              <a:ext uri="{FF2B5EF4-FFF2-40B4-BE49-F238E27FC236}">
                <a16:creationId xmlns:a16="http://schemas.microsoft.com/office/drawing/2014/main" id="{E895D4AC-7051-F744-57B3-68381C74B5D6}"/>
              </a:ext>
            </a:extLst>
          </p:cNvPr>
          <p:cNvSpPr txBox="1">
            <a:spLocks/>
          </p:cNvSpPr>
          <p:nvPr/>
        </p:nvSpPr>
        <p:spPr>
          <a:xfrm>
            <a:off x="3886200" y="4570105"/>
            <a:ext cx="1139825" cy="187960"/>
          </a:xfrm>
          <a:prstGeom prst="rect">
            <a:avLst/>
          </a:prstGeom>
          <a:noFill/>
          <a:ln w="0" cmpd="sng">
            <a:noFill/>
            <a:prstDash val="solid"/>
          </a:ln>
        </p:spPr>
        <p:txBody>
          <a:bodyPr vert="horz" lIns="0" tIns="20320" rIns="0" bIns="0" anchor="t"/>
          <a:lstStyle/>
          <a:p>
            <a:pPr algn="l">
              <a:lnSpc>
                <a:spcPts val="1300"/>
              </a:lnSpc>
            </a:pPr>
            <a:r>
              <a:rPr lang="en-US" sz="1300" b="1" spc="-45" dirty="0">
                <a:solidFill>
                  <a:srgbClr val="000000"/>
                </a:solidFill>
                <a:latin typeface="Calibri" panose="02020603050405020304" pitchFamily="2"/>
              </a:rPr>
              <a:t>What is an HOA? </a:t>
            </a:r>
          </a:p>
        </p:txBody>
      </p:sp>
      <p:sp>
        <p:nvSpPr>
          <p:cNvPr id="17" name="Text Placeholder 8">
            <a:extLst>
              <a:ext uri="{FF2B5EF4-FFF2-40B4-BE49-F238E27FC236}">
                <a16:creationId xmlns:a16="http://schemas.microsoft.com/office/drawing/2014/main" id="{644DEB12-CDED-F86B-0918-C1B5DE181EA7}"/>
              </a:ext>
            </a:extLst>
          </p:cNvPr>
          <p:cNvSpPr txBox="1">
            <a:spLocks/>
          </p:cNvSpPr>
          <p:nvPr/>
        </p:nvSpPr>
        <p:spPr>
          <a:xfrm>
            <a:off x="3915227" y="4953910"/>
            <a:ext cx="2878589" cy="1177925"/>
          </a:xfrm>
          <a:prstGeom prst="rect">
            <a:avLst/>
          </a:prstGeom>
          <a:noFill/>
          <a:ln w="0" cmpd="sng">
            <a:noFill/>
            <a:prstDash val="solid"/>
          </a:ln>
        </p:spPr>
        <p:txBody>
          <a:bodyPr vert="horz" lIns="0" tIns="0" rIns="0" bIns="0" anchor="t"/>
          <a:lstStyle/>
          <a:p>
            <a:pPr algn="l">
              <a:lnSpc>
                <a:spcPts val="1200"/>
              </a:lnSpc>
            </a:pPr>
            <a:r>
              <a:rPr lang="en-US" sz="1200" dirty="0">
                <a:solidFill>
                  <a:srgbClr val="000000"/>
                </a:solidFill>
                <a:latin typeface="Calibri" panose="02020603050405020304" pitchFamily="2"/>
              </a:rPr>
              <a:t>As a property owner, you’re automatically a part of the association. The Board of Directors is elected to serve as advocates for the members, establish operating policies and standards, and support community interests. </a:t>
            </a:r>
          </a:p>
        </p:txBody>
      </p:sp>
      <p:sp>
        <p:nvSpPr>
          <p:cNvPr id="18" name="Text Placeholder 12">
            <a:extLst>
              <a:ext uri="{FF2B5EF4-FFF2-40B4-BE49-F238E27FC236}">
                <a16:creationId xmlns:a16="http://schemas.microsoft.com/office/drawing/2014/main" id="{6898B9FE-7919-9217-7746-CA18B69119E9}"/>
              </a:ext>
            </a:extLst>
          </p:cNvPr>
          <p:cNvSpPr txBox="1">
            <a:spLocks/>
          </p:cNvSpPr>
          <p:nvPr/>
        </p:nvSpPr>
        <p:spPr>
          <a:xfrm>
            <a:off x="3886199" y="7698594"/>
            <a:ext cx="2647816" cy="1091665"/>
          </a:xfrm>
          <a:prstGeom prst="rect">
            <a:avLst/>
          </a:prstGeom>
          <a:noFill/>
          <a:ln w="0" cmpd="sng">
            <a:noFill/>
            <a:prstDash val="solid"/>
          </a:ln>
        </p:spPr>
        <p:txBody>
          <a:bodyPr vert="horz" lIns="0" tIns="0" rIns="0" bIns="0" anchor="t"/>
          <a:lstStyle/>
          <a:p>
            <a:pPr marR="91440" algn="just">
              <a:lnSpc>
                <a:spcPts val="1600"/>
              </a:lnSpc>
            </a:pPr>
            <a:r>
              <a:rPr lang="en-US" sz="1300" b="1" dirty="0">
                <a:solidFill>
                  <a:srgbClr val="000000"/>
                </a:solidFill>
                <a:latin typeface="Calibri" panose="02020603050405020304" pitchFamily="2"/>
              </a:rPr>
              <a:t>What if my questions aren’t included on this list? </a:t>
            </a:r>
          </a:p>
          <a:p>
            <a:pPr algn="just">
              <a:lnSpc>
                <a:spcPts val="1200"/>
              </a:lnSpc>
              <a:spcBef>
                <a:spcPts val="380"/>
              </a:spcBef>
            </a:pPr>
            <a:r>
              <a:rPr lang="en-US" sz="1200" dirty="0">
                <a:solidFill>
                  <a:srgbClr val="000000"/>
                </a:solidFill>
                <a:latin typeface="Calibri" panose="02020603050405020304" pitchFamily="2"/>
              </a:rPr>
              <a:t>We are always happy to hear from you and answer any questions you may have. Please feel free to call or email us. </a:t>
            </a:r>
          </a:p>
        </p:txBody>
      </p:sp>
      <p:sp>
        <p:nvSpPr>
          <p:cNvPr id="19" name="Text Placeholder 16">
            <a:extLst>
              <a:ext uri="{FF2B5EF4-FFF2-40B4-BE49-F238E27FC236}">
                <a16:creationId xmlns:a16="http://schemas.microsoft.com/office/drawing/2014/main" id="{D01E1FD4-FF8E-F3C4-9705-A2FEA360DC14}"/>
              </a:ext>
            </a:extLst>
          </p:cNvPr>
          <p:cNvSpPr txBox="1">
            <a:spLocks/>
          </p:cNvSpPr>
          <p:nvPr/>
        </p:nvSpPr>
        <p:spPr>
          <a:xfrm>
            <a:off x="3886199" y="6085017"/>
            <a:ext cx="3194049" cy="799083"/>
          </a:xfrm>
          <a:prstGeom prst="rect">
            <a:avLst/>
          </a:prstGeom>
          <a:noFill/>
          <a:ln w="0" cmpd="sng">
            <a:noFill/>
            <a:prstDash val="solid"/>
          </a:ln>
        </p:spPr>
        <p:txBody>
          <a:bodyPr vert="horz" lIns="0" tIns="20320" rIns="0" bIns="0" anchor="t"/>
          <a:lstStyle/>
          <a:p>
            <a:pPr algn="l">
              <a:lnSpc>
                <a:spcPts val="1300"/>
              </a:lnSpc>
            </a:pPr>
            <a:r>
              <a:rPr lang="en-US" sz="1400" b="1" spc="-65" dirty="0">
                <a:solidFill>
                  <a:srgbClr val="000000"/>
                </a:solidFill>
                <a:latin typeface="Calibri" panose="02020603050405020304" pitchFamily="2"/>
              </a:rPr>
              <a:t>How can I find out about community events? </a:t>
            </a:r>
          </a:p>
          <a:p>
            <a:pPr algn="l">
              <a:lnSpc>
                <a:spcPts val="1000"/>
              </a:lnSpc>
              <a:spcBef>
                <a:spcPts val="670"/>
              </a:spcBef>
            </a:pPr>
            <a:r>
              <a:rPr lang="en-US" sz="1400" spc="-5" dirty="0">
                <a:solidFill>
                  <a:srgbClr val="000000"/>
                </a:solidFill>
                <a:latin typeface="Calibri" panose="02020603050405020304" pitchFamily="2"/>
              </a:rPr>
              <a:t>Please visit: </a:t>
            </a:r>
            <a:r>
              <a:rPr lang="en-US" sz="1400" spc="-5" dirty="0">
                <a:solidFill>
                  <a:srgbClr val="000000"/>
                </a:solidFill>
                <a:latin typeface="Calibri" panose="02020603050405020304" pitchFamily="2"/>
                <a:hlinkClick r:id="rId5"/>
              </a:rPr>
              <a:t>https://ranchovistosohoa.com/community/community-news/</a:t>
            </a:r>
            <a:endParaRPr lang="en-US" sz="1400" spc="-5" dirty="0">
              <a:solidFill>
                <a:srgbClr val="000000"/>
              </a:solidFill>
              <a:latin typeface="Calibri" panose="02020603050405020304" pitchFamily="2"/>
            </a:endParaRPr>
          </a:p>
          <a:p>
            <a:pPr algn="l">
              <a:lnSpc>
                <a:spcPts val="1000"/>
              </a:lnSpc>
              <a:spcBef>
                <a:spcPts val="670"/>
              </a:spcBef>
            </a:pPr>
            <a:endParaRPr lang="en-US" sz="1400" spc="-5" dirty="0">
              <a:solidFill>
                <a:srgbClr val="000000"/>
              </a:solidFill>
              <a:latin typeface="Calibri" panose="02020603050405020304" pitchFamily="2"/>
            </a:endParaRPr>
          </a:p>
          <a:p>
            <a:pPr algn="l">
              <a:lnSpc>
                <a:spcPts val="1000"/>
              </a:lnSpc>
              <a:spcBef>
                <a:spcPts val="670"/>
              </a:spcBef>
            </a:pPr>
            <a:endParaRPr lang="en-US" sz="500" spc="-5" dirty="0">
              <a:solidFill>
                <a:srgbClr val="000000"/>
              </a:solidFill>
              <a:latin typeface="Calibri" panose="02020603050405020304" pitchFamily="2"/>
            </a:endParaRPr>
          </a:p>
        </p:txBody>
      </p:sp>
      <p:sp>
        <p:nvSpPr>
          <p:cNvPr id="6" name="TextBox 5">
            <a:extLst>
              <a:ext uri="{FF2B5EF4-FFF2-40B4-BE49-F238E27FC236}">
                <a16:creationId xmlns:a16="http://schemas.microsoft.com/office/drawing/2014/main" id="{40A23874-354C-4418-4AE4-94A6DADCC689}"/>
              </a:ext>
            </a:extLst>
          </p:cNvPr>
          <p:cNvSpPr txBox="1"/>
          <p:nvPr/>
        </p:nvSpPr>
        <p:spPr>
          <a:xfrm>
            <a:off x="7362218" y="9633835"/>
            <a:ext cx="458389" cy="369332"/>
          </a:xfrm>
          <a:prstGeom prst="rect">
            <a:avLst/>
          </a:prstGeom>
          <a:noFill/>
        </p:spPr>
        <p:txBody>
          <a:bodyPr wrap="square" rtlCol="0">
            <a:spAutoFit/>
          </a:bodyPr>
          <a:lstStyle/>
          <a:p>
            <a:r>
              <a:rPr lang="en-US" dirty="0"/>
              <a:t>21</a:t>
            </a:r>
          </a:p>
        </p:txBody>
      </p:sp>
    </p:spTree>
    <p:extLst>
      <p:ext uri="{BB962C8B-B14F-4D97-AF65-F5344CB8AC3E}">
        <p14:creationId xmlns:p14="http://schemas.microsoft.com/office/powerpoint/2010/main" val="2613477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chemeClr val="bg2"/>
          </a:solidFill>
          <a:ln w="0" cmpd="sng">
            <a:noFill/>
            <a:prstDash val="solid"/>
          </a:ln>
        </p:spPr>
        <p:txBody>
          <a:bodyPr vert="horz" lIns="0" tIns="0" rIns="0" bIns="0" anchor="t"/>
          <a:lstStyle/>
          <a:p>
            <a:endParaRPr dirty="0"/>
          </a:p>
        </p:txBody>
      </p:sp>
      <p:pic>
        <p:nvPicPr>
          <p:cNvPr id="4" name="Picture 3"/>
          <p:cNvPicPr/>
          <p:nvPr/>
        </p:nvPicPr>
        <p:blipFill>
          <a:blip r:embed="rId2">
            <a:extLst>
              <a:ext uri="{28A0092B-C50C-407E-A947-70E740481C1C}">
                <a14:useLocalDpi xmlns:a14="http://schemas.microsoft.com/office/drawing/2010/main" val="0"/>
              </a:ext>
            </a:extLst>
          </a:blip>
          <a:srcRect/>
          <a:stretch/>
        </p:blipFill>
        <p:spPr>
          <a:xfrm>
            <a:off x="0" y="1101281"/>
            <a:ext cx="7772400" cy="5596128"/>
          </a:xfrm>
          <a:prstGeom prst="rect">
            <a:avLst/>
          </a:prstGeom>
          <a:ln>
            <a:noFill/>
          </a:ln>
          <a:effectLst>
            <a:softEdge rad="112500"/>
          </a:effectLst>
        </p:spPr>
      </p:pic>
      <p:sp>
        <p:nvSpPr>
          <p:cNvPr id="6" name="Text Placeholder 5"/>
          <p:cNvSpPr>
            <a:spLocks noGrp="1"/>
          </p:cNvSpPr>
          <p:nvPr>
            <p:ph type="body" idx="10"/>
          </p:nvPr>
        </p:nvSpPr>
        <p:spPr>
          <a:xfrm>
            <a:off x="1380490" y="9480550"/>
            <a:ext cx="5011420" cy="239395"/>
          </a:xfrm>
          <a:prstGeom prst="rect">
            <a:avLst/>
          </a:prstGeom>
          <a:noFill/>
          <a:ln w="0" cmpd="sng">
            <a:noFill/>
            <a:prstDash val="solid"/>
          </a:ln>
        </p:spPr>
        <p:txBody>
          <a:bodyPr vert="horz" lIns="0" tIns="43180" rIns="0" bIns="0" anchor="t"/>
          <a:lstStyle/>
          <a:p>
            <a:pPr marL="0" marR="0" indent="0" algn="ctr">
              <a:lnSpc>
                <a:spcPts val="1500"/>
              </a:lnSpc>
              <a:spcAft>
                <a:spcPts val="0"/>
              </a:spcAft>
            </a:pPr>
            <a:r>
              <a:rPr lang="en-US" sz="1600" spc="-50" dirty="0">
                <a:solidFill>
                  <a:srgbClr val="000000"/>
                </a:solidFill>
                <a:latin typeface="Calibri" panose="02020603050405020304" pitchFamily="2"/>
              </a:rPr>
              <a:t>1171 E Rancho Vistoso Blvd, Suite 103, Oro Valley, AZ 85755| (520) 354-2729</a:t>
            </a:r>
          </a:p>
        </p:txBody>
      </p:sp>
      <p:sp>
        <p:nvSpPr>
          <p:cNvPr id="8" name="Text Placeholder 4">
            <a:extLst>
              <a:ext uri="{FF2B5EF4-FFF2-40B4-BE49-F238E27FC236}">
                <a16:creationId xmlns:a16="http://schemas.microsoft.com/office/drawing/2014/main" id="{C28ED200-FDD4-91B4-04DA-9B5FA104FB46}"/>
              </a:ext>
            </a:extLst>
          </p:cNvPr>
          <p:cNvSpPr>
            <a:spLocks noGrp="1"/>
          </p:cNvSpPr>
          <p:nvPr>
            <p:ph type="body" idx="10"/>
          </p:nvPr>
        </p:nvSpPr>
        <p:spPr>
          <a:xfrm>
            <a:off x="1865312" y="4443567"/>
            <a:ext cx="4041775" cy="749300"/>
          </a:xfrm>
          <a:prstGeom prst="rect">
            <a:avLst/>
          </a:prstGeom>
          <a:noFill/>
          <a:ln w="0" cmpd="sng">
            <a:noFill/>
            <a:prstDash val="solid"/>
          </a:ln>
        </p:spPr>
        <p:txBody>
          <a:bodyPr vert="horz" lIns="0" tIns="32385" rIns="0" bIns="0" anchor="t"/>
          <a:lstStyle/>
          <a:p>
            <a:pPr marL="0" marR="0" indent="0" algn="ctr">
              <a:lnSpc>
                <a:spcPts val="800"/>
              </a:lnSpc>
              <a:spcBef>
                <a:spcPts val="215"/>
              </a:spcBef>
              <a:spcAft>
                <a:spcPts val="35"/>
              </a:spcAft>
            </a:pPr>
            <a:r>
              <a:rPr lang="en-US" sz="2400" b="1" u="sng" spc="-30" dirty="0">
                <a:solidFill>
                  <a:schemeClr val="bg2"/>
                </a:solidFill>
                <a:latin typeface="Calibri" panose="02020603050405020304" pitchFamily="2"/>
              </a:rPr>
              <a:t>https://ranchovistosohoa.com/</a:t>
            </a:r>
            <a:endParaRPr lang="en-US" sz="1000" b="1" spc="-30" dirty="0">
              <a:solidFill>
                <a:schemeClr val="bg2"/>
              </a:solidFill>
              <a:latin typeface="Calibri" panose="02020603050405020304" pitchFamily="2"/>
            </a:endParaRPr>
          </a:p>
        </p:txBody>
      </p:sp>
      <p:pic>
        <p:nvPicPr>
          <p:cNvPr id="10" name="Picture 9" descr="A picture containing graphics, font, logo, symbol&#10;&#10;Description automatically generated">
            <a:extLst>
              <a:ext uri="{FF2B5EF4-FFF2-40B4-BE49-F238E27FC236}">
                <a16:creationId xmlns:a16="http://schemas.microsoft.com/office/drawing/2014/main" id="{B713F4F8-C6AF-A312-B60B-991C82BDC23B}"/>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Marker/>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382836" y="1236986"/>
            <a:ext cx="3006725" cy="1770627"/>
          </a:xfrm>
          <a:prstGeom prst="rect">
            <a:avLst/>
          </a:prstGeom>
        </p:spPr>
      </p:pic>
      <p:sp>
        <p:nvSpPr>
          <p:cNvPr id="5" name="TextBox 4">
            <a:extLst>
              <a:ext uri="{FF2B5EF4-FFF2-40B4-BE49-F238E27FC236}">
                <a16:creationId xmlns:a16="http://schemas.microsoft.com/office/drawing/2014/main" id="{4304C483-65C8-CC40-1191-C868852D28D2}"/>
              </a:ext>
            </a:extLst>
          </p:cNvPr>
          <p:cNvSpPr txBox="1"/>
          <p:nvPr/>
        </p:nvSpPr>
        <p:spPr>
          <a:xfrm>
            <a:off x="7362218" y="9633835"/>
            <a:ext cx="458389" cy="369332"/>
          </a:xfrm>
          <a:prstGeom prst="rect">
            <a:avLst/>
          </a:prstGeom>
          <a:noFill/>
        </p:spPr>
        <p:txBody>
          <a:bodyPr wrap="square" rtlCol="0">
            <a:spAutoFit/>
          </a:bodyPr>
          <a:lstStyle/>
          <a:p>
            <a:r>
              <a:rPr lang="en-US" dirty="0"/>
              <a:t>22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6495"/>
          </a:xfrm>
          <a:prstGeom prst="rect">
            <a:avLst/>
          </a:prstGeom>
        </p:spPr>
      </p:pic>
      <p:sp>
        <p:nvSpPr>
          <p:cNvPr id="4" name="Text Placeholder 3"/>
          <p:cNvSpPr>
            <a:spLocks noGrp="1"/>
          </p:cNvSpPr>
          <p:nvPr>
            <p:ph type="body" idx="10"/>
          </p:nvPr>
        </p:nvSpPr>
        <p:spPr>
          <a:xfrm>
            <a:off x="-6172200" y="2841149"/>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dirty="0">
                <a:solidFill>
                  <a:srgbClr val="3F2A16"/>
                </a:solidFill>
                <a:latin typeface="Calibri" panose="02020603050405020304" pitchFamily="2"/>
              </a:rPr>
              <a:t>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8" name="Text Placeholder 7"/>
          <p:cNvSpPr>
            <a:spLocks noGrp="1"/>
          </p:cNvSpPr>
          <p:nvPr>
            <p:ph type="body" idx="10"/>
          </p:nvPr>
        </p:nvSpPr>
        <p:spPr>
          <a:xfrm>
            <a:off x="-5830570" y="6347936"/>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dirty="0">
                <a:solidFill>
                  <a:srgbClr val="000000"/>
                </a:solidFill>
                <a:latin typeface="Calibri" panose="02020603050405020304" pitchFamily="2"/>
              </a:rPr>
              <a:t> </a:t>
            </a:r>
          </a:p>
        </p:txBody>
      </p:sp>
      <p:sp>
        <p:nvSpPr>
          <p:cNvPr id="16" name="Rectangle 15">
            <a:extLst>
              <a:ext uri="{FF2B5EF4-FFF2-40B4-BE49-F238E27FC236}">
                <a16:creationId xmlns:a16="http://schemas.microsoft.com/office/drawing/2014/main" id="{F64736AF-7374-1DE9-4CE6-A480E400B2C0}"/>
              </a:ext>
            </a:extLst>
          </p:cNvPr>
          <p:cNvSpPr/>
          <p:nvPr/>
        </p:nvSpPr>
        <p:spPr>
          <a:xfrm flipH="1">
            <a:off x="520697" y="3823403"/>
            <a:ext cx="6670675" cy="6234998"/>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78219F8-569F-5107-2C7B-82425707E889}"/>
              </a:ext>
            </a:extLst>
          </p:cNvPr>
          <p:cNvSpPr txBox="1"/>
          <p:nvPr/>
        </p:nvSpPr>
        <p:spPr>
          <a:xfrm>
            <a:off x="1384299" y="4996190"/>
            <a:ext cx="5730875" cy="523220"/>
          </a:xfrm>
          <a:prstGeom prst="rect">
            <a:avLst/>
          </a:prstGeom>
          <a:noFill/>
        </p:spPr>
        <p:txBody>
          <a:bodyPr wrap="square" rtlCol="0">
            <a:spAutoFit/>
          </a:bodyPr>
          <a:lstStyle/>
          <a:p>
            <a:pPr algn="l"/>
            <a:r>
              <a:rPr lang="en-US" sz="1400" b="1" spc="-25" dirty="0">
                <a:solidFill>
                  <a:srgbClr val="000000"/>
                </a:solidFill>
                <a:latin typeface="Calibri" panose="02020603050405020304" pitchFamily="2"/>
              </a:rPr>
              <a:t>Welcome to Rancho Vistoso 		                     4-5</a:t>
            </a:r>
          </a:p>
          <a:p>
            <a:endParaRPr lang="en-US" sz="1400" dirty="0"/>
          </a:p>
        </p:txBody>
      </p:sp>
      <p:sp>
        <p:nvSpPr>
          <p:cNvPr id="18" name="TextBox 17">
            <a:extLst>
              <a:ext uri="{FF2B5EF4-FFF2-40B4-BE49-F238E27FC236}">
                <a16:creationId xmlns:a16="http://schemas.microsoft.com/office/drawing/2014/main" id="{8FB7C4B0-9F07-323B-97FE-4D2FB1D04EE0}"/>
              </a:ext>
            </a:extLst>
          </p:cNvPr>
          <p:cNvSpPr txBox="1"/>
          <p:nvPr/>
        </p:nvSpPr>
        <p:spPr>
          <a:xfrm>
            <a:off x="2805747" y="3967803"/>
            <a:ext cx="1998027" cy="646331"/>
          </a:xfrm>
          <a:prstGeom prst="rect">
            <a:avLst/>
          </a:prstGeom>
          <a:noFill/>
        </p:spPr>
        <p:txBody>
          <a:bodyPr wrap="square" rtlCol="0">
            <a:spAutoFit/>
          </a:bodyPr>
          <a:lstStyle/>
          <a:p>
            <a:r>
              <a:rPr lang="en-US" sz="3600" b="1" spc="-75" dirty="0">
                <a:solidFill>
                  <a:srgbClr val="3F2A16"/>
                </a:solidFill>
                <a:latin typeface="Calibri" panose="02020603050405020304" pitchFamily="2"/>
              </a:rPr>
              <a:t>Contents</a:t>
            </a:r>
            <a:endParaRPr lang="en-US" sz="3600" dirty="0"/>
          </a:p>
        </p:txBody>
      </p:sp>
      <p:sp>
        <p:nvSpPr>
          <p:cNvPr id="19" name="TextBox 18">
            <a:extLst>
              <a:ext uri="{FF2B5EF4-FFF2-40B4-BE49-F238E27FC236}">
                <a16:creationId xmlns:a16="http://schemas.microsoft.com/office/drawing/2014/main" id="{590215C2-11A3-5B87-7621-EAD06979E82F}"/>
              </a:ext>
            </a:extLst>
          </p:cNvPr>
          <p:cNvSpPr txBox="1"/>
          <p:nvPr/>
        </p:nvSpPr>
        <p:spPr>
          <a:xfrm>
            <a:off x="1382712" y="5322749"/>
            <a:ext cx="5730875" cy="4708981"/>
          </a:xfrm>
          <a:prstGeom prst="rect">
            <a:avLst/>
          </a:prstGeom>
          <a:noFill/>
        </p:spPr>
        <p:txBody>
          <a:bodyPr wrap="square" rtlCol="0">
            <a:spAutoFit/>
          </a:bodyPr>
          <a:lstStyle/>
          <a:p>
            <a:pPr marL="0" marR="0" indent="0" algn="just">
              <a:lnSpc>
                <a:spcPts val="1600"/>
              </a:lnSpc>
              <a:spcAft>
                <a:spcPts val="0"/>
              </a:spcAft>
              <a:tabLst>
                <a:tab pos="4663440" algn="r"/>
              </a:tabLst>
            </a:pPr>
            <a:r>
              <a:rPr lang="en-US" sz="1400" b="1" spc="0" dirty="0">
                <a:solidFill>
                  <a:srgbClr val="000000"/>
                </a:solidFill>
                <a:latin typeface="Calibri" panose="02020603050405020304" pitchFamily="2"/>
              </a:rPr>
              <a:t>Community Contacts 	6 </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School District	 7 </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VCA Management Team	 8 </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Board of Directors </a:t>
            </a:r>
            <a:r>
              <a:rPr lang="en-US" sz="1400" b="1" dirty="0">
                <a:solidFill>
                  <a:srgbClr val="000000"/>
                </a:solidFill>
                <a:latin typeface="Calibri" panose="02020603050405020304" pitchFamily="2"/>
              </a:rPr>
              <a:t>	 </a:t>
            </a:r>
            <a:r>
              <a:rPr lang="en-US" sz="1400" b="1" spc="0" dirty="0">
                <a:solidFill>
                  <a:srgbClr val="000000"/>
                </a:solidFill>
                <a:latin typeface="Calibri" panose="02020603050405020304" pitchFamily="2"/>
              </a:rPr>
              <a:t>9 </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Assessments	10 </a:t>
            </a:r>
          </a:p>
          <a:p>
            <a:pPr marL="0" marR="0" indent="0" algn="just">
              <a:lnSpc>
                <a:spcPts val="1600"/>
              </a:lnSpc>
              <a:spcBef>
                <a:spcPts val="1020"/>
              </a:spcBef>
              <a:spcAft>
                <a:spcPts val="0"/>
              </a:spcAft>
              <a:tabLst>
                <a:tab pos="4663440" algn="r"/>
              </a:tabLst>
            </a:pPr>
            <a:r>
              <a:rPr lang="en-US" sz="1400" b="1" dirty="0">
                <a:solidFill>
                  <a:srgbClr val="000000"/>
                </a:solidFill>
                <a:latin typeface="Calibri" panose="02020603050405020304" pitchFamily="2"/>
              </a:rPr>
              <a:t>Payment Options</a:t>
            </a:r>
            <a:r>
              <a:rPr lang="en-US" sz="1400" b="1" spc="0" dirty="0">
                <a:solidFill>
                  <a:srgbClr val="000000"/>
                </a:solidFill>
                <a:latin typeface="Calibri" panose="02020603050405020304" pitchFamily="2"/>
              </a:rPr>
              <a:t>	11</a:t>
            </a:r>
          </a:p>
          <a:p>
            <a:pPr marL="0" marR="0" indent="0" algn="just">
              <a:lnSpc>
                <a:spcPts val="1600"/>
              </a:lnSpc>
              <a:spcBef>
                <a:spcPts val="1020"/>
              </a:spcBef>
              <a:spcAft>
                <a:spcPts val="0"/>
              </a:spcAft>
              <a:tabLst>
                <a:tab pos="4663440" algn="r"/>
              </a:tabLst>
            </a:pPr>
            <a:r>
              <a:rPr lang="en-US" sz="1400" b="1" spc="-45" dirty="0">
                <a:solidFill>
                  <a:srgbClr val="000000"/>
                </a:solidFill>
                <a:latin typeface="Calibri" panose="02020603050405020304" pitchFamily="2"/>
              </a:rPr>
              <a:t>E-Statements</a:t>
            </a:r>
            <a:r>
              <a:rPr lang="en-US" sz="1400" b="1" dirty="0">
                <a:solidFill>
                  <a:srgbClr val="000000"/>
                </a:solidFill>
                <a:latin typeface="Calibri" panose="02020603050405020304" pitchFamily="2"/>
              </a:rPr>
              <a:t>	            12-15</a:t>
            </a:r>
          </a:p>
          <a:p>
            <a:pPr marL="0" marR="0" indent="0" algn="just">
              <a:lnSpc>
                <a:spcPts val="1600"/>
              </a:lnSpc>
              <a:spcAft>
                <a:spcPts val="0"/>
              </a:spcAft>
              <a:tabLst>
                <a:tab pos="4663440" algn="r"/>
              </a:tabLst>
            </a:pPr>
            <a:endParaRPr lang="en-US" sz="1400" b="1" spc="0" dirty="0">
              <a:solidFill>
                <a:srgbClr val="000000"/>
              </a:solidFill>
              <a:latin typeface="Calibri" panose="02020603050405020304" pitchFamily="2"/>
            </a:endParaRPr>
          </a:p>
          <a:p>
            <a:pPr marL="0" marR="0" indent="0" algn="just">
              <a:lnSpc>
                <a:spcPts val="1600"/>
              </a:lnSpc>
              <a:spcAft>
                <a:spcPts val="0"/>
              </a:spcAft>
              <a:tabLst>
                <a:tab pos="4663440" algn="r"/>
              </a:tabLst>
            </a:pPr>
            <a:r>
              <a:rPr lang="en-US" sz="1400" b="1" spc="0" dirty="0">
                <a:solidFill>
                  <a:srgbClr val="000000"/>
                </a:solidFill>
                <a:latin typeface="Calibri" panose="02020603050405020304" pitchFamily="2"/>
              </a:rPr>
              <a:t>Parks &amp; Trail Map	16 </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Park Amenities	17 </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Communications	18 </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Compliance Reminders	19</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Architectural &amp; Landscaping Review</a:t>
            </a:r>
            <a:r>
              <a:rPr lang="en-US" sz="1400" b="1" dirty="0">
                <a:solidFill>
                  <a:srgbClr val="000000"/>
                </a:solidFill>
                <a:latin typeface="Calibri" panose="02020603050405020304" pitchFamily="2"/>
              </a:rPr>
              <a:t>	20-21</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FA</a:t>
            </a:r>
            <a:r>
              <a:rPr lang="en-US" sz="1400" b="1" dirty="0">
                <a:solidFill>
                  <a:srgbClr val="000000"/>
                </a:solidFill>
                <a:latin typeface="Calibri" panose="02020603050405020304" pitchFamily="2"/>
              </a:rPr>
              <a:t>Q</a:t>
            </a:r>
            <a:r>
              <a:rPr lang="en-US" sz="1400" b="1" spc="0" dirty="0">
                <a:solidFill>
                  <a:srgbClr val="000000"/>
                </a:solidFill>
                <a:latin typeface="Calibri" panose="02020603050405020304" pitchFamily="2"/>
              </a:rPr>
              <a:t> 	22</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 </a:t>
            </a:r>
          </a:p>
        </p:txBody>
      </p:sp>
      <p:sp>
        <p:nvSpPr>
          <p:cNvPr id="20" name="TextBox 19">
            <a:extLst>
              <a:ext uri="{FF2B5EF4-FFF2-40B4-BE49-F238E27FC236}">
                <a16:creationId xmlns:a16="http://schemas.microsoft.com/office/drawing/2014/main" id="{485DCE8A-D0E3-348E-4941-B1D813773424}"/>
              </a:ext>
            </a:extLst>
          </p:cNvPr>
          <p:cNvSpPr txBox="1"/>
          <p:nvPr/>
        </p:nvSpPr>
        <p:spPr>
          <a:xfrm>
            <a:off x="520696" y="9689068"/>
            <a:ext cx="1671639" cy="638636"/>
          </a:xfrm>
          <a:prstGeom prst="rect">
            <a:avLst/>
          </a:prstGeom>
          <a:noFill/>
        </p:spPr>
        <p:txBody>
          <a:bodyPr wrap="square" rtlCol="0">
            <a:spAutoFit/>
          </a:bodyPr>
          <a:lstStyle/>
          <a:p>
            <a:pPr marL="0" marR="0" indent="0" algn="ctr">
              <a:lnSpc>
                <a:spcPts val="1100"/>
              </a:lnSpc>
              <a:spcAft>
                <a:spcPts val="0"/>
              </a:spcAft>
              <a:tabLst>
                <a:tab pos="1965960" algn="r"/>
              </a:tabLst>
            </a:pPr>
            <a:r>
              <a:rPr lang="en-US" sz="90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900" b="1" spc="-30" dirty="0">
              <a:solidFill>
                <a:srgbClr val="7C8181"/>
              </a:solidFill>
              <a:latin typeface="Calibri" panose="02020603050405020304" pitchFamily="2"/>
            </a:endParaRPr>
          </a:p>
          <a:p>
            <a:endParaRPr lang="en-US" dirty="0"/>
          </a:p>
        </p:txBody>
      </p:sp>
      <p:pic>
        <p:nvPicPr>
          <p:cNvPr id="22" name="Picture 21" descr="A picture containing outdoor, wildlife, tree, grass&#10;&#10;Description automatically generated">
            <a:extLst>
              <a:ext uri="{FF2B5EF4-FFF2-40B4-BE49-F238E27FC236}">
                <a16:creationId xmlns:a16="http://schemas.microsoft.com/office/drawing/2014/main" id="{F1D04B14-1835-4F38-1244-B5E5AD2DFC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696" y="-1907"/>
            <a:ext cx="6670676" cy="3967804"/>
          </a:xfrm>
          <a:prstGeom prst="rect">
            <a:avLst/>
          </a:prstGeom>
        </p:spPr>
      </p:pic>
      <p:sp>
        <p:nvSpPr>
          <p:cNvPr id="24" name="Text Placeholder 23">
            <a:extLst>
              <a:ext uri="{FF2B5EF4-FFF2-40B4-BE49-F238E27FC236}">
                <a16:creationId xmlns:a16="http://schemas.microsoft.com/office/drawing/2014/main" id="{AB9AA07C-FDB5-DB3A-E8E6-5EA449015D54}"/>
              </a:ext>
            </a:extLst>
          </p:cNvPr>
          <p:cNvSpPr>
            <a:spLocks noGrp="1"/>
          </p:cNvSpPr>
          <p:nvPr>
            <p:ph type="body" idx="10"/>
          </p:nvPr>
        </p:nvSpPr>
        <p:spPr/>
        <p:txBody>
          <a:bodyPr/>
          <a:lstStyle/>
          <a:p>
            <a:endParaRPr lang="en-US" dirty="0"/>
          </a:p>
        </p:txBody>
      </p:sp>
      <p:sp>
        <p:nvSpPr>
          <p:cNvPr id="2" name="TextBox 1">
            <a:extLst>
              <a:ext uri="{FF2B5EF4-FFF2-40B4-BE49-F238E27FC236}">
                <a16:creationId xmlns:a16="http://schemas.microsoft.com/office/drawing/2014/main" id="{610023D1-6DE9-2895-D237-C09B375A0801}"/>
              </a:ext>
            </a:extLst>
          </p:cNvPr>
          <p:cNvSpPr txBox="1"/>
          <p:nvPr/>
        </p:nvSpPr>
        <p:spPr>
          <a:xfrm>
            <a:off x="7477125" y="9689068"/>
            <a:ext cx="295275" cy="369332"/>
          </a:xfrm>
          <a:prstGeom prst="rect">
            <a:avLst/>
          </a:prstGeom>
          <a:noFill/>
        </p:spPr>
        <p:txBody>
          <a:bodyPr wrap="square" rtlCol="0">
            <a:spAutoFit/>
          </a:bodyPr>
          <a:lstStyle/>
          <a:p>
            <a:r>
              <a:rPr lang="en-US" dirty="0"/>
              <a:t>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71499" y="-2"/>
            <a:ext cx="6650037"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19125" y="9559925"/>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5" name="TextBox 4">
            <a:extLst>
              <a:ext uri="{FF2B5EF4-FFF2-40B4-BE49-F238E27FC236}">
                <a16:creationId xmlns:a16="http://schemas.microsoft.com/office/drawing/2014/main" id="{B81B80AD-2B84-0851-8C60-E34484719E3C}"/>
              </a:ext>
            </a:extLst>
          </p:cNvPr>
          <p:cNvSpPr txBox="1"/>
          <p:nvPr/>
        </p:nvSpPr>
        <p:spPr>
          <a:xfrm>
            <a:off x="894557" y="144468"/>
            <a:ext cx="6602411" cy="726096"/>
          </a:xfrm>
          <a:prstGeom prst="rect">
            <a:avLst/>
          </a:prstGeom>
          <a:noFill/>
        </p:spPr>
        <p:txBody>
          <a:bodyPr wrap="square" rtlCol="0">
            <a:spAutoFit/>
          </a:bodyPr>
          <a:lstStyle/>
          <a:p>
            <a:pPr marL="0" marR="0" lvl="0" indent="0" algn="l" defTabSz="914400" eaLnBrk="1" fontAlgn="auto" latinLnBrk="0" hangingPunct="1">
              <a:lnSpc>
                <a:spcPts val="4900"/>
              </a:lnSpc>
              <a:spcBef>
                <a:spcPts val="0"/>
              </a:spcBef>
              <a:spcAft>
                <a:spcPts val="640"/>
              </a:spcAft>
              <a:buClrTx/>
              <a:buSzTx/>
              <a:buFontTx/>
              <a:buNone/>
              <a:tabLst/>
              <a:defRPr/>
            </a:pPr>
            <a:r>
              <a:rPr kumimoji="0" lang="en-US" sz="3600" b="1" i="1" u="none" strike="noStrike" kern="0" cap="none" spc="-5" normalizeH="0" baseline="0" noProof="0" dirty="0">
                <a:ln>
                  <a:noFill/>
                </a:ln>
                <a:solidFill>
                  <a:schemeClr val="tx1"/>
                </a:solidFill>
                <a:effectLst/>
                <a:uLnTx/>
                <a:uFillTx/>
                <a:latin typeface="Calibri" panose="02020603050405020304" pitchFamily="2"/>
              </a:rPr>
              <a:t>Welcome</a:t>
            </a:r>
            <a:r>
              <a:rPr kumimoji="0" lang="en-US" sz="4400" b="1" i="1" u="none" strike="noStrike" kern="0" cap="none" spc="-5" normalizeH="0" baseline="0" noProof="0" dirty="0">
                <a:ln>
                  <a:noFill/>
                </a:ln>
                <a:solidFill>
                  <a:schemeClr val="tx1"/>
                </a:solidFill>
                <a:effectLst/>
                <a:uLnTx/>
                <a:uFillTx/>
                <a:latin typeface="Calibri" panose="02020603050405020304" pitchFamily="2"/>
              </a:rPr>
              <a:t> </a:t>
            </a:r>
            <a:r>
              <a:rPr kumimoji="0" lang="en-US" sz="3600" b="1" i="1" u="none" strike="noStrike" kern="0" cap="none" spc="-5" normalizeH="0" baseline="0" noProof="0" dirty="0">
                <a:ln>
                  <a:noFill/>
                </a:ln>
                <a:solidFill>
                  <a:schemeClr val="tx1"/>
                </a:solidFill>
                <a:effectLst/>
                <a:uLnTx/>
                <a:uFillTx/>
                <a:latin typeface="Calibri" panose="02020603050405020304" pitchFamily="2"/>
              </a:rPr>
              <a:t>to the neighborhood </a:t>
            </a:r>
          </a:p>
        </p:txBody>
      </p:sp>
      <p:pic>
        <p:nvPicPr>
          <p:cNvPr id="9" name="Picture 8">
            <a:extLst>
              <a:ext uri="{FF2B5EF4-FFF2-40B4-BE49-F238E27FC236}">
                <a16:creationId xmlns:a16="http://schemas.microsoft.com/office/drawing/2014/main" id="{18968FD6-3C5D-720A-2079-4B718F25BF6B}"/>
              </a:ext>
            </a:extLst>
          </p:cNvPr>
          <p:cNvPicPr>
            <a:picLocks noChangeAspect="1"/>
          </p:cNvPicPr>
          <p:nvPr/>
        </p:nvPicPr>
        <p:blipFill>
          <a:blip r:embed="rId3">
            <a:alphaModFix/>
            <a:extLst>
              <a:ext uri="{BEBA8EAE-BF5A-486C-A8C5-ECC9F3942E4B}">
                <a14:imgProps xmlns:a14="http://schemas.microsoft.com/office/drawing/2010/main">
                  <a14:imgLayer r:embed="rId4">
                    <a14:imgEffect>
                      <a14:artisticMarker/>
                    </a14:imgEffect>
                    <a14:imgEffect>
                      <a14:sharpenSoften amount="50000"/>
                    </a14:imgEffect>
                    <a14:imgEffect>
                      <a14:brightnessContrast bright="-20000" contrast="40000"/>
                    </a14:imgEffect>
                  </a14:imgLayer>
                </a14:imgProps>
              </a:ext>
            </a:extLst>
          </a:blip>
          <a:stretch>
            <a:fillRect/>
          </a:stretch>
        </p:blipFill>
        <p:spPr>
          <a:xfrm>
            <a:off x="2302670" y="824533"/>
            <a:ext cx="3167059" cy="1548340"/>
          </a:xfrm>
          <a:prstGeom prst="rect">
            <a:avLst/>
          </a:prstGeom>
        </p:spPr>
      </p:pic>
      <p:pic>
        <p:nvPicPr>
          <p:cNvPr id="11" name="Picture 10" descr="Person on arid mountain gazing forward">
            <a:extLst>
              <a:ext uri="{FF2B5EF4-FFF2-40B4-BE49-F238E27FC236}">
                <a16:creationId xmlns:a16="http://schemas.microsoft.com/office/drawing/2014/main" id="{F97EDC4D-6E12-0001-A9AB-B11888C59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64" y="2563372"/>
            <a:ext cx="6689722" cy="3990809"/>
          </a:xfrm>
          <a:prstGeom prst="rect">
            <a:avLst/>
          </a:prstGeom>
          <a:effectLst>
            <a:softEdge rad="12700"/>
          </a:effectLst>
        </p:spPr>
      </p:pic>
      <p:sp>
        <p:nvSpPr>
          <p:cNvPr id="12" name="TextBox 11">
            <a:extLst>
              <a:ext uri="{FF2B5EF4-FFF2-40B4-BE49-F238E27FC236}">
                <a16:creationId xmlns:a16="http://schemas.microsoft.com/office/drawing/2014/main" id="{1790076E-A7B6-400D-BE02-62B5490D66CE}"/>
              </a:ext>
            </a:extLst>
          </p:cNvPr>
          <p:cNvSpPr txBox="1"/>
          <p:nvPr/>
        </p:nvSpPr>
        <p:spPr>
          <a:xfrm>
            <a:off x="296067" y="6602377"/>
            <a:ext cx="6689722" cy="2862322"/>
          </a:xfrm>
          <a:prstGeom prst="rect">
            <a:avLst/>
          </a:prstGeom>
          <a:noFill/>
        </p:spPr>
        <p:txBody>
          <a:bodyPr wrap="square" rtlCol="0">
            <a:spAutoFit/>
          </a:bodyPr>
          <a:lstStyle/>
          <a:p>
            <a:pPr marL="548640" marR="45720" indent="0" algn="just">
              <a:lnSpc>
                <a:spcPts val="1800"/>
              </a:lnSpc>
              <a:spcAft>
                <a:spcPts val="0"/>
              </a:spcAft>
            </a:pPr>
            <a:r>
              <a:rPr lang="en-US" i="1" spc="0" dirty="0">
                <a:solidFill>
                  <a:srgbClr val="000000"/>
                </a:solidFill>
                <a:latin typeface="Calibri" panose="02020603050405020304" pitchFamily="2"/>
              </a:rPr>
              <a:t>On behalf of the community, welcome home to Rancho Vistoso. </a:t>
            </a:r>
          </a:p>
          <a:p>
            <a:pPr marL="548640" marR="45720" indent="0" algn="just">
              <a:lnSpc>
                <a:spcPts val="1800"/>
              </a:lnSpc>
              <a:spcAft>
                <a:spcPts val="0"/>
              </a:spcAft>
            </a:pPr>
            <a:endParaRPr lang="en-US" sz="1600" i="1" dirty="0">
              <a:solidFill>
                <a:srgbClr val="000000"/>
              </a:solidFill>
              <a:latin typeface="Calibri" panose="02020603050405020304" pitchFamily="2"/>
            </a:endParaRPr>
          </a:p>
          <a:p>
            <a:pPr marL="548640" marR="45720" indent="0" algn="just">
              <a:lnSpc>
                <a:spcPts val="1800"/>
              </a:lnSpc>
              <a:spcAft>
                <a:spcPts val="0"/>
              </a:spcAft>
            </a:pPr>
            <a:r>
              <a:rPr lang="en-US" sz="1600" spc="0" dirty="0">
                <a:solidFill>
                  <a:srgbClr val="000000"/>
                </a:solidFill>
                <a:latin typeface="Calibri" panose="02020603050405020304" pitchFamily="2"/>
              </a:rPr>
              <a:t>Hearing the words “homeowners association” can be off-putting. Rest assured — this association and this community are unique. The Vistoso Community Association, often referred to as Rancho Vistoso is a master-planned 7,626-acre community located in Oro Valley, Arizona where the lifestyle is remarkable, and the views are exceptional. It is located 20 miles north of downtown Tucson, nestled between Tucson’s Santa Catalina and </a:t>
            </a:r>
            <a:r>
              <a:rPr lang="en-US" sz="1600" spc="0" dirty="0" err="1">
                <a:solidFill>
                  <a:srgbClr val="000000"/>
                </a:solidFill>
                <a:latin typeface="Calibri" panose="02020603050405020304" pitchFamily="2"/>
              </a:rPr>
              <a:t>Tortolita</a:t>
            </a:r>
            <a:r>
              <a:rPr lang="en-US" sz="1600" spc="0" dirty="0">
                <a:solidFill>
                  <a:srgbClr val="000000"/>
                </a:solidFill>
                <a:latin typeface="Calibri" panose="02020603050405020304" pitchFamily="2"/>
              </a:rPr>
              <a:t> Mountains. Rancho Vistoso is comprised of 28 neighborhoods and 28 sub-associations, all of which offer the residents many outdoor recreational facilities along with shopping, dining, and entertainment options.</a:t>
            </a:r>
            <a:endParaRPr lang="en-US" dirty="0"/>
          </a:p>
        </p:txBody>
      </p:sp>
      <p:sp>
        <p:nvSpPr>
          <p:cNvPr id="6" name="TextBox 5">
            <a:extLst>
              <a:ext uri="{FF2B5EF4-FFF2-40B4-BE49-F238E27FC236}">
                <a16:creationId xmlns:a16="http://schemas.microsoft.com/office/drawing/2014/main" id="{3D29D10A-D1A9-0E1D-1A13-6600DAB2FAE3}"/>
              </a:ext>
            </a:extLst>
          </p:cNvPr>
          <p:cNvSpPr txBox="1"/>
          <p:nvPr/>
        </p:nvSpPr>
        <p:spPr>
          <a:xfrm>
            <a:off x="7477125" y="9689068"/>
            <a:ext cx="295275"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3137133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31021" y="-2"/>
            <a:ext cx="6650037"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571499" y="9437007"/>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5" name="TextBox 4">
            <a:extLst>
              <a:ext uri="{FF2B5EF4-FFF2-40B4-BE49-F238E27FC236}">
                <a16:creationId xmlns:a16="http://schemas.microsoft.com/office/drawing/2014/main" id="{B81B80AD-2B84-0851-8C60-E34484719E3C}"/>
              </a:ext>
            </a:extLst>
          </p:cNvPr>
          <p:cNvSpPr txBox="1"/>
          <p:nvPr/>
        </p:nvSpPr>
        <p:spPr>
          <a:xfrm>
            <a:off x="914399" y="297261"/>
            <a:ext cx="5645943" cy="512320"/>
          </a:xfrm>
          <a:prstGeom prst="rect">
            <a:avLst/>
          </a:prstGeom>
          <a:noFill/>
        </p:spPr>
        <p:txBody>
          <a:bodyPr wrap="square" rtlCol="0">
            <a:spAutoFit/>
          </a:bodyPr>
          <a:lstStyle/>
          <a:p>
            <a:pPr marL="0" marR="0" indent="0" algn="just">
              <a:lnSpc>
                <a:spcPts val="1600"/>
              </a:lnSpc>
              <a:spcAft>
                <a:spcPts val="0"/>
              </a:spcAft>
            </a:pPr>
            <a:r>
              <a:rPr lang="en-US" sz="1600" spc="0" dirty="0">
                <a:solidFill>
                  <a:srgbClr val="000000"/>
                </a:solidFill>
                <a:latin typeface="Calibri" panose="02020603050405020304" pitchFamily="2"/>
              </a:rPr>
              <a:t>Information regarding upcoming events will be published in the newsletter on the website at </a:t>
            </a:r>
          </a:p>
        </p:txBody>
      </p:sp>
      <p:sp>
        <p:nvSpPr>
          <p:cNvPr id="12" name="TextBox 11">
            <a:extLst>
              <a:ext uri="{FF2B5EF4-FFF2-40B4-BE49-F238E27FC236}">
                <a16:creationId xmlns:a16="http://schemas.microsoft.com/office/drawing/2014/main" id="{1790076E-A7B6-400D-BE02-62B5490D66CE}"/>
              </a:ext>
            </a:extLst>
          </p:cNvPr>
          <p:cNvSpPr txBox="1"/>
          <p:nvPr/>
        </p:nvSpPr>
        <p:spPr>
          <a:xfrm>
            <a:off x="541339" y="3294996"/>
            <a:ext cx="6689722" cy="6024663"/>
          </a:xfrm>
          <a:prstGeom prst="rect">
            <a:avLst/>
          </a:prstGeom>
          <a:noFill/>
        </p:spPr>
        <p:txBody>
          <a:bodyPr wrap="square" rtlCol="0">
            <a:spAutoFit/>
          </a:bodyPr>
          <a:lstStyle/>
          <a:p>
            <a:pPr marL="0" marR="0">
              <a:lnSpc>
                <a:spcPct val="107000"/>
              </a:lnSpc>
              <a:spcBef>
                <a:spcPts val="0"/>
              </a:spcBef>
              <a:spcAft>
                <a:spcPts val="800"/>
              </a:spcAft>
            </a:pP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There are eleven parks residents can access in Rancho Vistoso, which feature playgrounds, sports courts, dog parks, ramadas, hiking, biking trails, and ample greenspace. For golfers living in Rancho Vistoso, there are several championship golf courses in the area as well as practice facilities. There are several public schools in the Amphitheater Unified School District that parents and students have access to nearby: Innovation Academy, Painted Sky Elementary School, Coronado Middle School, and Ironwood Ridge High School. For higher education, residents have access to Pima County Community College or the University of Arizona.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Overall, Rancho Vistoso has a tasteful balance of residential, commercial, office, and recreation use to create an aesthetically pleasing living environment. It promotes reasonable high standards of development, landscaping design, and architectural guidelines for the benefit of the existing and future residents.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The Vistoso Community Association Board of Directors is elected by the members of the community. As per the governing documents, your board comprises of seven members: five single-family, one other than single-family, and one commercial representative.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The Board is responsible for maintaining the common areas and amenities of the community, preparing and adopting the annual budget, setting and collecting assessments, establishing rules and regulations, enforcing the governing documents, keep a detailed accounting of members and accounts.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The Vistoso Community Association Board of Directors has partnered with FirstService Residential to manage the daily operations of your community. You have four dedicated on-site employees at the VCA </a:t>
            </a:r>
            <a:r>
              <a:rPr lang="en-US" sz="1400" dirty="0">
                <a:solidFill>
                  <a:srgbClr val="333333"/>
                </a:solidFill>
                <a:latin typeface="Source Sans Pro" panose="020B0503030403020204" pitchFamily="34" charset="0"/>
                <a:ea typeface="Calibri" panose="020F0502020204030204" pitchFamily="34" charset="0"/>
                <a:cs typeface="Times New Roman" panose="02020603050405020304" pitchFamily="18" charset="0"/>
              </a:rPr>
              <a:t>office </a:t>
            </a: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located at </a:t>
            </a:r>
            <a:r>
              <a:rPr lang="en-US" sz="1400" b="1"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1171 E Rancho Vistoso Blvd, Suite 103</a:t>
            </a: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  You can also contact the association at </a:t>
            </a:r>
            <a:r>
              <a:rPr lang="en-US" sz="1400" b="1"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520-354-2729</a:t>
            </a: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 or email </a:t>
            </a:r>
            <a:r>
              <a:rPr lang="en-US" sz="1400" b="1" u="sng" dirty="0">
                <a:solidFill>
                  <a:srgbClr val="0563C1"/>
                </a:solidFill>
                <a:effectLst/>
                <a:latin typeface="Source Sans Pro" panose="020B0503030403020204" pitchFamily="34" charset="0"/>
                <a:ea typeface="Calibri" panose="020F0502020204030204" pitchFamily="34" charset="0"/>
                <a:cs typeface="Times New Roman" panose="02020603050405020304" pitchFamily="18" charset="0"/>
                <a:hlinkClick r:id="rId3"/>
              </a:rPr>
              <a:t>askvca@ranchovistosohoa.com</a:t>
            </a: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2972DE4-DB70-3707-7E16-0E580F8B4A43}"/>
              </a:ext>
            </a:extLst>
          </p:cNvPr>
          <p:cNvSpPr txBox="1"/>
          <p:nvPr/>
        </p:nvSpPr>
        <p:spPr>
          <a:xfrm>
            <a:off x="3420271" y="530228"/>
            <a:ext cx="3167058" cy="278281"/>
          </a:xfrm>
          <a:prstGeom prst="rect">
            <a:avLst/>
          </a:prstGeom>
          <a:noFill/>
        </p:spPr>
        <p:txBody>
          <a:bodyPr wrap="square" rtlCol="0">
            <a:spAutoFit/>
          </a:bodyPr>
          <a:lstStyle/>
          <a:p>
            <a:pPr marL="0" marR="0" lvl="0" indent="0" algn="l" defTabSz="914400" eaLnBrk="1" fontAlgn="auto" latinLnBrk="0" hangingPunct="1">
              <a:lnSpc>
                <a:spcPts val="1300"/>
              </a:lnSpc>
              <a:spcBef>
                <a:spcPts val="0"/>
              </a:spcBef>
              <a:spcAft>
                <a:spcPts val="0"/>
              </a:spcAft>
              <a:buClrTx/>
              <a:buSzTx/>
              <a:buFontTx/>
              <a:buNone/>
              <a:tabLst/>
              <a:defRPr/>
            </a:pPr>
            <a:r>
              <a:rPr kumimoji="0" lang="en-US" b="1" i="0" u="sng" strike="noStrike" kern="0" cap="none" spc="-25" normalizeH="0" baseline="0" noProof="0" dirty="0">
                <a:ln>
                  <a:noFill/>
                </a:ln>
                <a:solidFill>
                  <a:srgbClr val="0000FF"/>
                </a:solidFill>
                <a:effectLst/>
                <a:uLnTx/>
                <a:uFillTx/>
                <a:latin typeface="Calibri" panose="02020603050405020304" pitchFamily="2"/>
              </a:rPr>
              <a:t>www.ranchovistosohoa.com</a:t>
            </a:r>
            <a:r>
              <a:rPr kumimoji="0" lang="en-US" sz="400" b="1" i="0" u="none" strike="noStrike" kern="0" cap="none" spc="-25" normalizeH="0" baseline="0" noProof="0" dirty="0">
                <a:ln>
                  <a:noFill/>
                </a:ln>
                <a:solidFill>
                  <a:srgbClr val="000000"/>
                </a:solidFill>
                <a:effectLst/>
                <a:uLnTx/>
                <a:uFillTx/>
                <a:latin typeface="Calibri" panose="02020603050405020304" pitchFamily="2"/>
              </a:rPr>
              <a:t> </a:t>
            </a:r>
          </a:p>
        </p:txBody>
      </p:sp>
      <p:sp>
        <p:nvSpPr>
          <p:cNvPr id="7" name="TextBox 6">
            <a:extLst>
              <a:ext uri="{FF2B5EF4-FFF2-40B4-BE49-F238E27FC236}">
                <a16:creationId xmlns:a16="http://schemas.microsoft.com/office/drawing/2014/main" id="{2D13376C-9377-CD89-0D93-233B3BE439A4}"/>
              </a:ext>
            </a:extLst>
          </p:cNvPr>
          <p:cNvSpPr txBox="1"/>
          <p:nvPr/>
        </p:nvSpPr>
        <p:spPr>
          <a:xfrm>
            <a:off x="890985" y="912948"/>
            <a:ext cx="5645943" cy="1005340"/>
          </a:xfrm>
          <a:prstGeom prst="rect">
            <a:avLst/>
          </a:prstGeom>
          <a:noFill/>
        </p:spPr>
        <p:txBody>
          <a:bodyPr wrap="square" rtlCol="0">
            <a:spAutoFit/>
          </a:bodyPr>
          <a:lstStyle/>
          <a:p>
            <a:pPr marL="0" marR="0" lvl="0" indent="0" algn="just" defTabSz="914400" eaLnBrk="1" fontAlgn="auto" latinLnBrk="0" hangingPunct="1">
              <a:lnSpc>
                <a:spcPts val="18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0000"/>
                </a:solidFill>
                <a:effectLst/>
                <a:uLnTx/>
                <a:uFillTx/>
                <a:latin typeface="Calibri" panose="02020603050405020304" pitchFamily="2"/>
              </a:rPr>
              <a:t>The website is an excellent source of information. Please take a moment to create a user login. If you need answers to questions, please contact the management staff, as they are happy to assist you and be your resource for navigating the community. </a:t>
            </a:r>
          </a:p>
        </p:txBody>
      </p:sp>
      <p:sp>
        <p:nvSpPr>
          <p:cNvPr id="10" name="TextBox 9">
            <a:extLst>
              <a:ext uri="{FF2B5EF4-FFF2-40B4-BE49-F238E27FC236}">
                <a16:creationId xmlns:a16="http://schemas.microsoft.com/office/drawing/2014/main" id="{27F0551B-3E51-C1EA-31F3-22B0E70B60AC}"/>
              </a:ext>
            </a:extLst>
          </p:cNvPr>
          <p:cNvSpPr txBox="1"/>
          <p:nvPr/>
        </p:nvSpPr>
        <p:spPr>
          <a:xfrm>
            <a:off x="890985" y="2017527"/>
            <a:ext cx="4112815" cy="1188082"/>
          </a:xfrm>
          <a:prstGeom prst="rect">
            <a:avLst/>
          </a:prstGeom>
          <a:noFill/>
        </p:spPr>
        <p:txBody>
          <a:bodyPr wrap="square" rtlCol="0">
            <a:spAutoFit/>
          </a:bodyPr>
          <a:lstStyle/>
          <a:p>
            <a:pPr marL="0" marR="0" lvl="0" indent="0" algn="l" defTabSz="914400" eaLnBrk="1" fontAlgn="auto" latinLnBrk="0" hangingPunct="1">
              <a:lnSpc>
                <a:spcPts val="1300"/>
              </a:lnSpc>
              <a:spcBef>
                <a:spcPts val="0"/>
              </a:spcBef>
              <a:spcAft>
                <a:spcPts val="0"/>
              </a:spcAft>
              <a:buClrTx/>
              <a:buSzTx/>
              <a:buFontTx/>
              <a:buNone/>
              <a:tabLst/>
              <a:defRPr/>
            </a:pPr>
            <a:r>
              <a:rPr kumimoji="0" lang="en-US" sz="1400" b="0" i="1" u="none" strike="noStrike" kern="0" cap="none" spc="-15" normalizeH="0" baseline="0" noProof="0" dirty="0">
                <a:ln>
                  <a:noFill/>
                </a:ln>
                <a:solidFill>
                  <a:srgbClr val="000000"/>
                </a:solidFill>
                <a:effectLst/>
                <a:uLnTx/>
                <a:uFillTx/>
                <a:latin typeface="Calibri" panose="02020603050405020304" pitchFamily="2"/>
              </a:rPr>
              <a:t>Sincerely, </a:t>
            </a:r>
          </a:p>
          <a:p>
            <a:pPr marL="0" marR="0" lvl="0" indent="0" algn="l" defTabSz="914400" eaLnBrk="1" fontAlgn="auto" latinLnBrk="0" hangingPunct="1">
              <a:lnSpc>
                <a:spcPts val="1300"/>
              </a:lnSpc>
              <a:spcBef>
                <a:spcPts val="505"/>
              </a:spcBef>
              <a:spcAft>
                <a:spcPts val="0"/>
              </a:spcAft>
              <a:buClrTx/>
              <a:buSzTx/>
              <a:buFontTx/>
              <a:buNone/>
              <a:tabLst/>
              <a:defRPr/>
            </a:pPr>
            <a:r>
              <a:rPr kumimoji="0" lang="en-US" sz="1400" b="0" i="1" u="none" strike="noStrike" kern="0" cap="none" spc="0" normalizeH="0" baseline="0" noProof="0" dirty="0">
                <a:ln>
                  <a:noFill/>
                </a:ln>
                <a:solidFill>
                  <a:srgbClr val="000000"/>
                </a:solidFill>
                <a:effectLst/>
                <a:uLnTx/>
                <a:uFillTx/>
                <a:latin typeface="Calibri" panose="02020603050405020304" pitchFamily="2"/>
              </a:rPr>
              <a:t>Vistoso Community Association Management Team </a:t>
            </a:r>
          </a:p>
          <a:p>
            <a:pPr marL="0" marR="0" lvl="0" indent="0" algn="l" defTabSz="914400" eaLnBrk="1" fontAlgn="auto" latinLnBrk="0" hangingPunct="1">
              <a:lnSpc>
                <a:spcPts val="1300"/>
              </a:lnSpc>
              <a:spcBef>
                <a:spcPts val="505"/>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panose="02020603050405020304" pitchFamily="2"/>
              </a:rPr>
              <a:t>(520) 354-2729</a:t>
            </a:r>
          </a:p>
          <a:p>
            <a:pPr algn="l">
              <a:lnSpc>
                <a:spcPts val="1300"/>
              </a:lnSpc>
              <a:spcBef>
                <a:spcPts val="505"/>
              </a:spcBef>
              <a:defRPr/>
            </a:pPr>
            <a:r>
              <a:rPr kumimoji="0" lang="en-US" sz="1400" b="1" i="0" u="sng" strike="noStrike" kern="0" cap="none" spc="-25" normalizeH="0" baseline="0" noProof="0" dirty="0" err="1">
                <a:ln>
                  <a:noFill/>
                </a:ln>
                <a:solidFill>
                  <a:srgbClr val="0000FF"/>
                </a:solidFill>
                <a:effectLst/>
                <a:uLnTx/>
                <a:uFillTx/>
                <a:latin typeface="Calibri" panose="02020603050405020304" pitchFamily="2"/>
              </a:rPr>
              <a:t>askVCA</a:t>
            </a:r>
            <a:r>
              <a:rPr lang="en-US" sz="1400" b="1" u="sng" spc="-25" dirty="0">
                <a:solidFill>
                  <a:srgbClr val="0000FF"/>
                </a:solidFill>
                <a:latin typeface="Calibri" panose="02020603050405020304" pitchFamily="2"/>
              </a:rPr>
              <a:t>@ranchovistosohoa.com</a:t>
            </a:r>
            <a:endParaRPr kumimoji="0" lang="en-US" sz="200" b="1" i="0" u="none" strike="noStrike" kern="0" cap="none" spc="-25" normalizeH="0" baseline="0" noProof="0" dirty="0">
              <a:ln>
                <a:noFill/>
              </a:ln>
              <a:solidFill>
                <a:srgbClr val="000000"/>
              </a:solidFill>
              <a:effectLst/>
              <a:uLnTx/>
              <a:uFillTx/>
              <a:latin typeface="Calibri" panose="02020603050405020304" pitchFamily="2"/>
            </a:endParaRPr>
          </a:p>
          <a:p>
            <a:pPr marL="0" marR="0" lvl="0" indent="0" algn="l" defTabSz="914400" eaLnBrk="1" fontAlgn="auto" latinLnBrk="0" hangingPunct="1">
              <a:lnSpc>
                <a:spcPts val="1300"/>
              </a:lnSpc>
              <a:spcBef>
                <a:spcPts val="505"/>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Calibri" panose="02020603050405020304" pitchFamily="2"/>
            </a:endParaRPr>
          </a:p>
        </p:txBody>
      </p:sp>
      <p:sp>
        <p:nvSpPr>
          <p:cNvPr id="13" name="Rectangle 12">
            <a:extLst>
              <a:ext uri="{FF2B5EF4-FFF2-40B4-BE49-F238E27FC236}">
                <a16:creationId xmlns:a16="http://schemas.microsoft.com/office/drawing/2014/main" id="{D88387DB-BBB3-7369-7E11-1F3EFEA68193}"/>
              </a:ext>
            </a:extLst>
          </p:cNvPr>
          <p:cNvSpPr/>
          <p:nvPr/>
        </p:nvSpPr>
        <p:spPr>
          <a:xfrm>
            <a:off x="742155" y="180340"/>
            <a:ext cx="5990430" cy="2841879"/>
          </a:xfrm>
          <a:prstGeom prst="rect">
            <a:avLst/>
          </a:prstGeom>
          <a:ln>
            <a:solidFill>
              <a:schemeClr val="tx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97AD074-0115-9961-8B83-55A6BA9989D1}"/>
              </a:ext>
            </a:extLst>
          </p:cNvPr>
          <p:cNvSpPr txBox="1"/>
          <p:nvPr/>
        </p:nvSpPr>
        <p:spPr>
          <a:xfrm>
            <a:off x="7477125" y="9689068"/>
            <a:ext cx="295275"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1796367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6495"/>
          </a:xfrm>
          <a:prstGeom prst="rect">
            <a:avLst/>
          </a:prstGeom>
        </p:spPr>
      </p:pic>
      <p:sp>
        <p:nvSpPr>
          <p:cNvPr id="4" name="Text Placeholder 3"/>
          <p:cNvSpPr>
            <a:spLocks noGrp="1"/>
          </p:cNvSpPr>
          <p:nvPr>
            <p:ph type="body" idx="10"/>
          </p:nvPr>
        </p:nvSpPr>
        <p:spPr>
          <a:xfrm>
            <a:off x="-6172200" y="2841149"/>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dirty="0">
                <a:solidFill>
                  <a:srgbClr val="3F2A16"/>
                </a:solidFill>
                <a:latin typeface="Calibri" panose="02020603050405020304" pitchFamily="2"/>
              </a:rPr>
              <a:t>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8" name="Text Placeholder 7"/>
          <p:cNvSpPr>
            <a:spLocks noGrp="1"/>
          </p:cNvSpPr>
          <p:nvPr>
            <p:ph type="body" idx="10"/>
          </p:nvPr>
        </p:nvSpPr>
        <p:spPr>
          <a:xfrm>
            <a:off x="-5830570" y="6347936"/>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dirty="0">
                <a:solidFill>
                  <a:srgbClr val="000000"/>
                </a:solidFill>
                <a:latin typeface="Calibri" panose="02020603050405020304" pitchFamily="2"/>
              </a:rPr>
              <a:t> </a:t>
            </a:r>
          </a:p>
        </p:txBody>
      </p:sp>
      <p:sp>
        <p:nvSpPr>
          <p:cNvPr id="16" name="Rectangle 15">
            <a:extLst>
              <a:ext uri="{FF2B5EF4-FFF2-40B4-BE49-F238E27FC236}">
                <a16:creationId xmlns:a16="http://schemas.microsoft.com/office/drawing/2014/main" id="{F64736AF-7374-1DE9-4CE6-A480E400B2C0}"/>
              </a:ext>
            </a:extLst>
          </p:cNvPr>
          <p:cNvSpPr/>
          <p:nvPr/>
        </p:nvSpPr>
        <p:spPr>
          <a:xfrm flipH="1">
            <a:off x="403224" y="3823402"/>
            <a:ext cx="6670675" cy="6234998"/>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78219F8-569F-5107-2C7B-82425707E889}"/>
              </a:ext>
            </a:extLst>
          </p:cNvPr>
          <p:cNvSpPr txBox="1"/>
          <p:nvPr/>
        </p:nvSpPr>
        <p:spPr>
          <a:xfrm>
            <a:off x="914953" y="4934161"/>
            <a:ext cx="2041841" cy="348813"/>
          </a:xfrm>
          <a:prstGeom prst="rect">
            <a:avLst/>
          </a:prstGeom>
          <a:noFill/>
        </p:spPr>
        <p:txBody>
          <a:bodyPr wrap="square" rtlCol="0">
            <a:spAutoFit/>
          </a:bodyPr>
          <a:lstStyle/>
          <a:p>
            <a:pPr marL="0" marR="0" lvl="0" indent="0" algn="l" defTabSz="914400" eaLnBrk="1" fontAlgn="auto" latinLnBrk="0" hangingPunct="1">
              <a:lnSpc>
                <a:spcPts val="2000"/>
              </a:lnSpc>
              <a:spcBef>
                <a:spcPts val="0"/>
              </a:spcBef>
              <a:spcAft>
                <a:spcPts val="0"/>
              </a:spcAft>
              <a:buClrTx/>
              <a:buSzTx/>
              <a:buFontTx/>
              <a:buNone/>
              <a:tabLst/>
              <a:defRPr/>
            </a:pPr>
            <a:r>
              <a:rPr kumimoji="0" lang="en-US" sz="1800" b="1" i="0" u="none" strike="noStrike" kern="0" cap="none" spc="-55" normalizeH="0" baseline="0" noProof="0" dirty="0">
                <a:ln>
                  <a:noFill/>
                </a:ln>
                <a:solidFill>
                  <a:srgbClr val="3A2A14"/>
                </a:solidFill>
                <a:effectLst/>
                <a:uLnTx/>
                <a:uFillTx/>
                <a:latin typeface="Calibri" panose="02020603050405020304" pitchFamily="2"/>
              </a:rPr>
              <a:t>Service &amp; Utilities </a:t>
            </a:r>
          </a:p>
        </p:txBody>
      </p:sp>
      <p:sp>
        <p:nvSpPr>
          <p:cNvPr id="18" name="TextBox 17">
            <a:extLst>
              <a:ext uri="{FF2B5EF4-FFF2-40B4-BE49-F238E27FC236}">
                <a16:creationId xmlns:a16="http://schemas.microsoft.com/office/drawing/2014/main" id="{8FB7C4B0-9F07-323B-97FE-4D2FB1D04EE0}"/>
              </a:ext>
            </a:extLst>
          </p:cNvPr>
          <p:cNvSpPr txBox="1"/>
          <p:nvPr/>
        </p:nvSpPr>
        <p:spPr>
          <a:xfrm>
            <a:off x="1625600" y="3967803"/>
            <a:ext cx="4222753" cy="646331"/>
          </a:xfrm>
          <a:prstGeom prst="rect">
            <a:avLst/>
          </a:prstGeom>
          <a:noFill/>
        </p:spPr>
        <p:txBody>
          <a:bodyPr wrap="square" rtlCol="0">
            <a:spAutoFit/>
          </a:bodyPr>
          <a:lstStyle/>
          <a:p>
            <a:r>
              <a:rPr lang="en-US" sz="3600" b="1" spc="-75" dirty="0">
                <a:solidFill>
                  <a:srgbClr val="3F2A16"/>
                </a:solidFill>
                <a:latin typeface="Calibri" panose="02020603050405020304" pitchFamily="2"/>
              </a:rPr>
              <a:t>Community Contacts</a:t>
            </a:r>
            <a:endParaRPr lang="en-US" sz="3600" dirty="0"/>
          </a:p>
        </p:txBody>
      </p:sp>
      <p:sp>
        <p:nvSpPr>
          <p:cNvPr id="19" name="TextBox 18">
            <a:extLst>
              <a:ext uri="{FF2B5EF4-FFF2-40B4-BE49-F238E27FC236}">
                <a16:creationId xmlns:a16="http://schemas.microsoft.com/office/drawing/2014/main" id="{590215C2-11A3-5B87-7621-EAD06979E82F}"/>
              </a:ext>
            </a:extLst>
          </p:cNvPr>
          <p:cNvSpPr txBox="1"/>
          <p:nvPr/>
        </p:nvSpPr>
        <p:spPr>
          <a:xfrm>
            <a:off x="914953" y="5373005"/>
            <a:ext cx="1671640" cy="995209"/>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kumimoji="0" lang="en-US" sz="1400" b="0" i="0" u="none" strike="noStrike" kern="0" cap="none" spc="-20" normalizeH="0" baseline="0" noProof="0" dirty="0">
                <a:ln>
                  <a:noFill/>
                </a:ln>
                <a:solidFill>
                  <a:srgbClr val="020108"/>
                </a:solidFill>
                <a:effectLst/>
                <a:uLnTx/>
                <a:uFillTx/>
                <a:latin typeface="Calibri" panose="02020603050405020304" pitchFamily="2"/>
              </a:rPr>
              <a:t>POWER </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Tucson Electric Power Address: 88 E Broadway Blvd, Tucson, AZ 85701 Phone: (520) 623-7711 </a:t>
            </a:r>
          </a:p>
        </p:txBody>
      </p:sp>
      <p:sp>
        <p:nvSpPr>
          <p:cNvPr id="20" name="TextBox 19">
            <a:extLst>
              <a:ext uri="{FF2B5EF4-FFF2-40B4-BE49-F238E27FC236}">
                <a16:creationId xmlns:a16="http://schemas.microsoft.com/office/drawing/2014/main" id="{485DCE8A-D0E3-348E-4941-B1D813773424}"/>
              </a:ext>
            </a:extLst>
          </p:cNvPr>
          <p:cNvSpPr txBox="1"/>
          <p:nvPr/>
        </p:nvSpPr>
        <p:spPr>
          <a:xfrm>
            <a:off x="843588" y="9556789"/>
            <a:ext cx="1671639" cy="638636"/>
          </a:xfrm>
          <a:prstGeom prst="rect">
            <a:avLst/>
          </a:prstGeom>
          <a:noFill/>
        </p:spPr>
        <p:txBody>
          <a:bodyPr wrap="square" rtlCol="0">
            <a:spAutoFit/>
          </a:bodyPr>
          <a:lstStyle/>
          <a:p>
            <a:pPr marL="0" marR="0" indent="0" algn="ctr">
              <a:lnSpc>
                <a:spcPts val="1100"/>
              </a:lnSpc>
              <a:spcAft>
                <a:spcPts val="0"/>
              </a:spcAft>
              <a:tabLst>
                <a:tab pos="1965960" algn="r"/>
              </a:tabLst>
            </a:pPr>
            <a:r>
              <a:rPr lang="en-US" sz="90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900" b="1" spc="-30" dirty="0">
              <a:solidFill>
                <a:srgbClr val="7C8181"/>
              </a:solidFill>
              <a:latin typeface="Calibri" panose="02020603050405020304" pitchFamily="2"/>
            </a:endParaRPr>
          </a:p>
          <a:p>
            <a:endParaRPr lang="en-US" dirty="0"/>
          </a:p>
        </p:txBody>
      </p:sp>
      <p:pic>
        <p:nvPicPr>
          <p:cNvPr id="22" name="Picture 21">
            <a:extLst>
              <a:ext uri="{FF2B5EF4-FFF2-40B4-BE49-F238E27FC236}">
                <a16:creationId xmlns:a16="http://schemas.microsoft.com/office/drawing/2014/main" id="{F1D04B14-1835-4F38-1244-B5E5AD2DFC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3224" y="-1906"/>
            <a:ext cx="6670675" cy="3865983"/>
          </a:xfrm>
          <a:prstGeom prst="rect">
            <a:avLst/>
          </a:prstGeom>
        </p:spPr>
      </p:pic>
      <p:sp>
        <p:nvSpPr>
          <p:cNvPr id="24" name="Text Placeholder 23">
            <a:extLst>
              <a:ext uri="{FF2B5EF4-FFF2-40B4-BE49-F238E27FC236}">
                <a16:creationId xmlns:a16="http://schemas.microsoft.com/office/drawing/2014/main" id="{AB9AA07C-FDB5-DB3A-E8E6-5EA449015D54}"/>
              </a:ext>
            </a:extLst>
          </p:cNvPr>
          <p:cNvSpPr>
            <a:spLocks noGrp="1"/>
          </p:cNvSpPr>
          <p:nvPr>
            <p:ph type="body" idx="10"/>
          </p:nvPr>
        </p:nvSpPr>
        <p:spPr/>
        <p:txBody>
          <a:bodyPr/>
          <a:lstStyle/>
          <a:p>
            <a:endParaRPr lang="en-US" dirty="0"/>
          </a:p>
        </p:txBody>
      </p:sp>
      <p:sp>
        <p:nvSpPr>
          <p:cNvPr id="2" name="TextBox 1">
            <a:extLst>
              <a:ext uri="{FF2B5EF4-FFF2-40B4-BE49-F238E27FC236}">
                <a16:creationId xmlns:a16="http://schemas.microsoft.com/office/drawing/2014/main" id="{9A1228F1-223D-9BF9-8320-897FC7DBFE76}"/>
              </a:ext>
            </a:extLst>
          </p:cNvPr>
          <p:cNvSpPr txBox="1"/>
          <p:nvPr/>
        </p:nvSpPr>
        <p:spPr>
          <a:xfrm>
            <a:off x="2567819" y="5369828"/>
            <a:ext cx="1671640" cy="1174745"/>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kumimoji="0" lang="en-US" sz="1400" b="0" i="0" u="none" strike="noStrike" kern="0" cap="none" spc="-20" normalizeH="0" baseline="0" noProof="0" dirty="0">
                <a:ln>
                  <a:noFill/>
                </a:ln>
                <a:solidFill>
                  <a:srgbClr val="020108"/>
                </a:solidFill>
                <a:effectLst/>
                <a:uLnTx/>
                <a:uFillTx/>
                <a:latin typeface="Calibri" panose="02020603050405020304" pitchFamily="2"/>
              </a:rPr>
              <a:t>WATER</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Oro Valley Water Address: 11000 N </a:t>
            </a:r>
            <a:r>
              <a:rPr kumimoji="0" lang="en-US" sz="1100" b="1" i="0" u="none" strike="noStrike" kern="0" cap="none" spc="-10" normalizeH="0" baseline="0" noProof="0" dirty="0" err="1">
                <a:ln>
                  <a:noFill/>
                </a:ln>
                <a:solidFill>
                  <a:srgbClr val="020108"/>
                </a:solidFill>
                <a:effectLst/>
                <a:uLnTx/>
                <a:uFillTx/>
                <a:latin typeface="Calibri" panose="02020603050405020304" pitchFamily="2"/>
              </a:rPr>
              <a:t>LaCañada</a:t>
            </a:r>
            <a:r>
              <a:rPr kumimoji="0" lang="en-US" sz="1100" b="1" i="0" u="none" strike="noStrike" kern="0" cap="none" spc="-10" normalizeH="0" baseline="0" noProof="0" dirty="0">
                <a:ln>
                  <a:noFill/>
                </a:ln>
                <a:solidFill>
                  <a:srgbClr val="020108"/>
                </a:solidFill>
                <a:effectLst/>
                <a:uLnTx/>
                <a:uFillTx/>
                <a:latin typeface="Calibri" panose="02020603050405020304" pitchFamily="2"/>
              </a:rPr>
              <a:t>  Dr, Oro Valley, AZ 85755 </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(520) 229-5000</a:t>
            </a:r>
          </a:p>
        </p:txBody>
      </p:sp>
      <p:sp>
        <p:nvSpPr>
          <p:cNvPr id="5" name="TextBox 4">
            <a:extLst>
              <a:ext uri="{FF2B5EF4-FFF2-40B4-BE49-F238E27FC236}">
                <a16:creationId xmlns:a16="http://schemas.microsoft.com/office/drawing/2014/main" id="{58CA7D6F-D388-D850-35B9-FAAA91BCAD95}"/>
              </a:ext>
            </a:extLst>
          </p:cNvPr>
          <p:cNvSpPr txBox="1"/>
          <p:nvPr/>
        </p:nvSpPr>
        <p:spPr>
          <a:xfrm>
            <a:off x="4176713" y="5366556"/>
            <a:ext cx="1671640" cy="995209"/>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lang="en-US" sz="1400" spc="-20" dirty="0">
                <a:solidFill>
                  <a:srgbClr val="020108"/>
                </a:solidFill>
                <a:latin typeface="Calibri" panose="02020603050405020304" pitchFamily="2"/>
              </a:rPr>
              <a:t>GAS</a:t>
            </a:r>
            <a:endParaRPr kumimoji="0" lang="en-US" sz="1400" b="0" i="0" u="none" strike="noStrike" kern="0" cap="none" spc="-20" normalizeH="0" baseline="0" noProof="0" dirty="0">
              <a:ln>
                <a:noFill/>
              </a:ln>
              <a:solidFill>
                <a:srgbClr val="020108"/>
              </a:solidFill>
              <a:effectLst/>
              <a:uLnTx/>
              <a:uFillTx/>
              <a:latin typeface="Calibri" panose="02020603050405020304" pitchFamily="2"/>
            </a:endParaRP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Southwest Gas Address: </a:t>
            </a:r>
            <a:r>
              <a:rPr lang="en-US" sz="1100" b="1" spc="-10" dirty="0">
                <a:solidFill>
                  <a:srgbClr val="020108"/>
                </a:solidFill>
                <a:latin typeface="Calibri" panose="02020603050405020304" pitchFamily="2"/>
              </a:rPr>
              <a:t>3401 E Gas Rd, Tucson</a:t>
            </a:r>
            <a:r>
              <a:rPr kumimoji="0" lang="en-US" sz="1100" b="1" i="0" u="none" strike="noStrike" kern="0" cap="none" spc="-10" normalizeH="0" baseline="0" noProof="0" dirty="0">
                <a:ln>
                  <a:noFill/>
                </a:ln>
                <a:solidFill>
                  <a:srgbClr val="020108"/>
                </a:solidFill>
                <a:effectLst/>
                <a:uLnTx/>
                <a:uFillTx/>
                <a:latin typeface="Calibri" panose="02020603050405020304" pitchFamily="2"/>
              </a:rPr>
              <a:t>, AZ 85714 </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(877) 860-6020 </a:t>
            </a:r>
          </a:p>
        </p:txBody>
      </p:sp>
      <p:sp>
        <p:nvSpPr>
          <p:cNvPr id="7" name="TextBox 6">
            <a:extLst>
              <a:ext uri="{FF2B5EF4-FFF2-40B4-BE49-F238E27FC236}">
                <a16:creationId xmlns:a16="http://schemas.microsoft.com/office/drawing/2014/main" id="{9341C713-155D-D1C6-9CD9-4B0A885A1FC7}"/>
              </a:ext>
            </a:extLst>
          </p:cNvPr>
          <p:cNvSpPr txBox="1"/>
          <p:nvPr/>
        </p:nvSpPr>
        <p:spPr>
          <a:xfrm>
            <a:off x="914953" y="6484316"/>
            <a:ext cx="2374347" cy="348813"/>
          </a:xfrm>
          <a:prstGeom prst="rect">
            <a:avLst/>
          </a:prstGeom>
          <a:noFill/>
        </p:spPr>
        <p:txBody>
          <a:bodyPr wrap="square" rtlCol="0">
            <a:spAutoFit/>
          </a:bodyPr>
          <a:lstStyle/>
          <a:p>
            <a:pPr marL="0" marR="0" lvl="0" indent="0" algn="l" defTabSz="914400" eaLnBrk="1" fontAlgn="auto" latinLnBrk="0" hangingPunct="1">
              <a:lnSpc>
                <a:spcPts val="2000"/>
              </a:lnSpc>
              <a:spcBef>
                <a:spcPts val="0"/>
              </a:spcBef>
              <a:spcAft>
                <a:spcPts val="0"/>
              </a:spcAft>
              <a:buClrTx/>
              <a:buSzTx/>
              <a:buFontTx/>
              <a:buNone/>
              <a:tabLst/>
              <a:defRPr/>
            </a:pPr>
            <a:r>
              <a:rPr lang="en-US" b="1" spc="-55" dirty="0">
                <a:solidFill>
                  <a:srgbClr val="3A2A14"/>
                </a:solidFill>
                <a:latin typeface="Calibri" panose="02020603050405020304" pitchFamily="2"/>
              </a:rPr>
              <a:t>Cable, Phone, &amp; Internet</a:t>
            </a:r>
            <a:endParaRPr kumimoji="0" lang="en-US" sz="1800" b="1" i="0" u="none" strike="noStrike" kern="0" cap="none" spc="-55" normalizeH="0" baseline="0" noProof="0" dirty="0">
              <a:ln>
                <a:noFill/>
              </a:ln>
              <a:solidFill>
                <a:srgbClr val="3A2A14"/>
              </a:solidFill>
              <a:effectLst/>
              <a:uLnTx/>
              <a:uFillTx/>
              <a:latin typeface="Calibri" panose="02020603050405020304" pitchFamily="2"/>
            </a:endParaRPr>
          </a:p>
        </p:txBody>
      </p:sp>
      <p:sp>
        <p:nvSpPr>
          <p:cNvPr id="9" name="TextBox 8">
            <a:extLst>
              <a:ext uri="{FF2B5EF4-FFF2-40B4-BE49-F238E27FC236}">
                <a16:creationId xmlns:a16="http://schemas.microsoft.com/office/drawing/2014/main" id="{C21874C1-30A6-539C-7938-DE21785DFEF5}"/>
              </a:ext>
            </a:extLst>
          </p:cNvPr>
          <p:cNvSpPr txBox="1"/>
          <p:nvPr/>
        </p:nvSpPr>
        <p:spPr>
          <a:xfrm>
            <a:off x="914953" y="6794252"/>
            <a:ext cx="1671640" cy="636136"/>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kumimoji="0" lang="en-US" sz="1400" b="0" i="0" u="none" strike="noStrike" kern="0" cap="none" spc="-20" normalizeH="0" baseline="0" noProof="0" dirty="0">
                <a:ln>
                  <a:noFill/>
                </a:ln>
                <a:solidFill>
                  <a:srgbClr val="020108"/>
                </a:solidFill>
                <a:effectLst/>
                <a:uLnTx/>
                <a:uFillTx/>
                <a:latin typeface="Calibri" panose="02020603050405020304" pitchFamily="2"/>
              </a:rPr>
              <a:t>SATELLITE</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Direct TV</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(866) 631-1261 </a:t>
            </a:r>
          </a:p>
        </p:txBody>
      </p:sp>
      <p:sp>
        <p:nvSpPr>
          <p:cNvPr id="10" name="TextBox 9">
            <a:extLst>
              <a:ext uri="{FF2B5EF4-FFF2-40B4-BE49-F238E27FC236}">
                <a16:creationId xmlns:a16="http://schemas.microsoft.com/office/drawing/2014/main" id="{1A07D4D4-958C-3B61-C46A-C656802C3E35}"/>
              </a:ext>
            </a:extLst>
          </p:cNvPr>
          <p:cNvSpPr txBox="1"/>
          <p:nvPr/>
        </p:nvSpPr>
        <p:spPr>
          <a:xfrm>
            <a:off x="2534001" y="6784449"/>
            <a:ext cx="1671640" cy="636136"/>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lang="en-US" sz="1400" spc="-20" dirty="0">
                <a:solidFill>
                  <a:srgbClr val="020108"/>
                </a:solidFill>
                <a:latin typeface="Calibri" panose="02020603050405020304" pitchFamily="2"/>
              </a:rPr>
              <a:t>CABLE</a:t>
            </a:r>
            <a:r>
              <a:rPr kumimoji="0" lang="en-US" sz="1400" b="0" i="0" u="none" strike="noStrike" kern="0" cap="none" spc="-20" normalizeH="0" baseline="0" noProof="0" dirty="0">
                <a:ln>
                  <a:noFill/>
                </a:ln>
                <a:solidFill>
                  <a:srgbClr val="020108"/>
                </a:solidFill>
                <a:effectLst/>
                <a:uLnTx/>
                <a:uFillTx/>
                <a:latin typeface="Calibri" panose="02020603050405020304" pitchFamily="2"/>
              </a:rPr>
              <a:t> </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Xfinity  </a:t>
            </a:r>
            <a:endParaRPr lang="en-US" sz="1100" b="1" spc="-10" dirty="0">
              <a:solidFill>
                <a:srgbClr val="020108"/>
              </a:solidFill>
              <a:latin typeface="Calibri" panose="02020603050405020304" pitchFamily="2"/>
            </a:endParaRP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(800) 934-6489 </a:t>
            </a:r>
          </a:p>
        </p:txBody>
      </p:sp>
      <p:sp>
        <p:nvSpPr>
          <p:cNvPr id="11" name="TextBox 10">
            <a:extLst>
              <a:ext uri="{FF2B5EF4-FFF2-40B4-BE49-F238E27FC236}">
                <a16:creationId xmlns:a16="http://schemas.microsoft.com/office/drawing/2014/main" id="{F5774557-FFFB-61F0-7836-8EFD953B8E44}"/>
              </a:ext>
            </a:extLst>
          </p:cNvPr>
          <p:cNvSpPr txBox="1"/>
          <p:nvPr/>
        </p:nvSpPr>
        <p:spPr>
          <a:xfrm>
            <a:off x="4217473" y="6680676"/>
            <a:ext cx="1671640" cy="636136"/>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lang="en-US" sz="1400" spc="-20" dirty="0">
                <a:solidFill>
                  <a:srgbClr val="020108"/>
                </a:solidFill>
                <a:latin typeface="Calibri" panose="02020603050405020304" pitchFamily="2"/>
              </a:rPr>
              <a:t>INTERNET</a:t>
            </a:r>
            <a:endParaRPr kumimoji="0" lang="en-US" sz="1400" b="0" i="0" u="none" strike="noStrike" kern="0" cap="none" spc="-20" normalizeH="0" baseline="0" noProof="0" dirty="0">
              <a:ln>
                <a:noFill/>
              </a:ln>
              <a:solidFill>
                <a:srgbClr val="020108"/>
              </a:solidFill>
              <a:effectLst/>
              <a:uLnTx/>
              <a:uFillTx/>
              <a:latin typeface="Calibri" panose="02020603050405020304" pitchFamily="2"/>
            </a:endParaRP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CenturyLink</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(855) 514-3607</a:t>
            </a:r>
          </a:p>
        </p:txBody>
      </p:sp>
      <p:sp>
        <p:nvSpPr>
          <p:cNvPr id="12" name="TextBox 11">
            <a:extLst>
              <a:ext uri="{FF2B5EF4-FFF2-40B4-BE49-F238E27FC236}">
                <a16:creationId xmlns:a16="http://schemas.microsoft.com/office/drawing/2014/main" id="{3F4AF0B4-453D-2124-6B24-823E819DAD45}"/>
              </a:ext>
            </a:extLst>
          </p:cNvPr>
          <p:cNvSpPr txBox="1"/>
          <p:nvPr/>
        </p:nvSpPr>
        <p:spPr>
          <a:xfrm>
            <a:off x="914953" y="7653138"/>
            <a:ext cx="2729947" cy="605294"/>
          </a:xfrm>
          <a:prstGeom prst="rect">
            <a:avLst/>
          </a:prstGeom>
          <a:noFill/>
        </p:spPr>
        <p:txBody>
          <a:bodyPr wrap="square" rtlCol="0">
            <a:spAutoFit/>
          </a:bodyPr>
          <a:lstStyle/>
          <a:p>
            <a:pPr algn="l">
              <a:lnSpc>
                <a:spcPts val="2000"/>
              </a:lnSpc>
              <a:defRPr/>
            </a:pPr>
            <a:r>
              <a:rPr lang="en-US" sz="1800" b="1" spc="0" dirty="0">
                <a:solidFill>
                  <a:srgbClr val="3A2A14"/>
                </a:solidFill>
                <a:latin typeface="Calibri" panose="02020603050405020304" pitchFamily="2"/>
              </a:rPr>
              <a:t>Non - Emergency Postal </a:t>
            </a:r>
          </a:p>
          <a:p>
            <a:pPr marL="0" marR="0" lvl="0" indent="0" algn="l" defTabSz="914400" eaLnBrk="1" fontAlgn="auto" latinLnBrk="0" hangingPunct="1">
              <a:lnSpc>
                <a:spcPts val="2000"/>
              </a:lnSpc>
              <a:spcBef>
                <a:spcPts val="0"/>
              </a:spcBef>
              <a:spcAft>
                <a:spcPts val="0"/>
              </a:spcAft>
              <a:buClrTx/>
              <a:buSzTx/>
              <a:buFontTx/>
              <a:buNone/>
              <a:tabLst/>
              <a:defRPr/>
            </a:pPr>
            <a:endParaRPr kumimoji="0" lang="en-US" sz="1800" b="1" i="0" u="none" strike="noStrike" kern="0" cap="none" spc="-55" normalizeH="0" baseline="0" noProof="0" dirty="0">
              <a:ln>
                <a:noFill/>
              </a:ln>
              <a:solidFill>
                <a:srgbClr val="3A2A14"/>
              </a:solidFill>
              <a:effectLst/>
              <a:uLnTx/>
              <a:uFillTx/>
              <a:latin typeface="Calibri" panose="02020603050405020304" pitchFamily="2"/>
            </a:endParaRPr>
          </a:p>
        </p:txBody>
      </p:sp>
      <p:sp>
        <p:nvSpPr>
          <p:cNvPr id="13" name="TextBox 12">
            <a:extLst>
              <a:ext uri="{FF2B5EF4-FFF2-40B4-BE49-F238E27FC236}">
                <a16:creationId xmlns:a16="http://schemas.microsoft.com/office/drawing/2014/main" id="{1B398CB7-70CB-DA44-6F86-75C0DB416AD3}"/>
              </a:ext>
            </a:extLst>
          </p:cNvPr>
          <p:cNvSpPr txBox="1"/>
          <p:nvPr/>
        </p:nvSpPr>
        <p:spPr>
          <a:xfrm>
            <a:off x="2400576" y="9078212"/>
            <a:ext cx="2971248" cy="605294"/>
          </a:xfrm>
          <a:prstGeom prst="rect">
            <a:avLst/>
          </a:prstGeom>
          <a:noFill/>
        </p:spPr>
        <p:txBody>
          <a:bodyPr wrap="square" rtlCol="0">
            <a:spAutoFit/>
          </a:bodyPr>
          <a:lstStyle/>
          <a:p>
            <a:pPr marL="0" marR="0" indent="0" algn="l">
              <a:lnSpc>
                <a:spcPts val="2000"/>
              </a:lnSpc>
              <a:spcAft>
                <a:spcPts val="0"/>
              </a:spcAft>
            </a:pPr>
            <a:r>
              <a:rPr lang="en-US" sz="1800" b="1" spc="-55" dirty="0">
                <a:solidFill>
                  <a:srgbClr val="3A2A14"/>
                </a:solidFill>
                <a:latin typeface="Calibri" panose="02020603050405020304" pitchFamily="2"/>
              </a:rPr>
              <a:t>For all emergencies dial 911 </a:t>
            </a:r>
          </a:p>
          <a:p>
            <a:pPr marL="0" marR="0" lvl="0" indent="0" algn="l" defTabSz="914400" eaLnBrk="1" fontAlgn="auto" latinLnBrk="0" hangingPunct="1">
              <a:lnSpc>
                <a:spcPts val="2000"/>
              </a:lnSpc>
              <a:spcBef>
                <a:spcPts val="0"/>
              </a:spcBef>
              <a:spcAft>
                <a:spcPts val="0"/>
              </a:spcAft>
              <a:buClrTx/>
              <a:buSzTx/>
              <a:buFontTx/>
              <a:buNone/>
              <a:tabLst/>
              <a:defRPr/>
            </a:pPr>
            <a:endParaRPr kumimoji="0" lang="en-US" sz="1800" b="1" i="0" u="none" strike="noStrike" kern="0" cap="none" spc="-55" normalizeH="0" baseline="0" noProof="0" dirty="0">
              <a:ln>
                <a:noFill/>
              </a:ln>
              <a:solidFill>
                <a:srgbClr val="3A2A14"/>
              </a:solidFill>
              <a:effectLst/>
              <a:uLnTx/>
              <a:uFillTx/>
              <a:latin typeface="Calibri" panose="02020603050405020304" pitchFamily="2"/>
            </a:endParaRPr>
          </a:p>
        </p:txBody>
      </p:sp>
      <p:sp>
        <p:nvSpPr>
          <p:cNvPr id="14" name="TextBox 13">
            <a:extLst>
              <a:ext uri="{FF2B5EF4-FFF2-40B4-BE49-F238E27FC236}">
                <a16:creationId xmlns:a16="http://schemas.microsoft.com/office/drawing/2014/main" id="{6AA71535-73C7-6C1A-41A7-15F61D4025A7}"/>
              </a:ext>
            </a:extLst>
          </p:cNvPr>
          <p:cNvSpPr txBox="1"/>
          <p:nvPr/>
        </p:nvSpPr>
        <p:spPr>
          <a:xfrm>
            <a:off x="921541" y="8044378"/>
            <a:ext cx="1671640" cy="815673"/>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kumimoji="0" lang="en-US" sz="1400" b="0" i="0" u="none" strike="noStrike" kern="0" cap="none" spc="-20" normalizeH="0" baseline="0" noProof="0" dirty="0">
                <a:ln>
                  <a:noFill/>
                </a:ln>
                <a:solidFill>
                  <a:srgbClr val="020108"/>
                </a:solidFill>
                <a:effectLst/>
                <a:uLnTx/>
                <a:uFillTx/>
                <a:latin typeface="Calibri" panose="02020603050405020304" pitchFamily="2"/>
              </a:rPr>
              <a:t>POLICE</a:t>
            </a:r>
          </a:p>
          <a:p>
            <a:pPr marL="0" marR="0" lvl="0" indent="0" algn="l" defTabSz="914400" eaLnBrk="1" fontAlgn="auto" latinLnBrk="0" hangingPunct="1">
              <a:lnSpc>
                <a:spcPts val="1400"/>
              </a:lnSpc>
              <a:spcBef>
                <a:spcPts val="0"/>
              </a:spcBef>
              <a:spcAft>
                <a:spcPts val="15"/>
              </a:spcAft>
              <a:buClrTx/>
              <a:buSzTx/>
              <a:buFontTx/>
              <a:buNone/>
              <a:tabLst/>
              <a:defRPr/>
            </a:pPr>
            <a:r>
              <a:rPr lang="en-US" sz="1100" b="1" spc="-10" dirty="0">
                <a:solidFill>
                  <a:srgbClr val="020108"/>
                </a:solidFill>
                <a:latin typeface="Calibri" panose="02020603050405020304" pitchFamily="2"/>
              </a:rPr>
              <a:t>Oro Valley Police Department</a:t>
            </a:r>
            <a:r>
              <a:rPr kumimoji="0" lang="en-US" sz="1100" b="1" i="0" u="none" strike="noStrike" kern="0" cap="none" spc="-10" normalizeH="0" baseline="0" noProof="0" dirty="0">
                <a:ln>
                  <a:noFill/>
                </a:ln>
                <a:solidFill>
                  <a:srgbClr val="020108"/>
                </a:solidFill>
                <a:effectLst/>
                <a:uLnTx/>
                <a:uFillTx/>
                <a:latin typeface="Calibri" panose="02020603050405020304" pitchFamily="2"/>
              </a:rPr>
              <a:t> </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(520) 229-4900</a:t>
            </a:r>
          </a:p>
        </p:txBody>
      </p:sp>
      <p:sp>
        <p:nvSpPr>
          <p:cNvPr id="15" name="TextBox 14">
            <a:extLst>
              <a:ext uri="{FF2B5EF4-FFF2-40B4-BE49-F238E27FC236}">
                <a16:creationId xmlns:a16="http://schemas.microsoft.com/office/drawing/2014/main" id="{C3DEA89F-1CB8-4441-3368-5BC536B3E861}"/>
              </a:ext>
            </a:extLst>
          </p:cNvPr>
          <p:cNvSpPr txBox="1"/>
          <p:nvPr/>
        </p:nvSpPr>
        <p:spPr>
          <a:xfrm>
            <a:off x="2455862" y="8019124"/>
            <a:ext cx="1671640" cy="815673"/>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lang="en-US" sz="1400" spc="-20" dirty="0">
                <a:solidFill>
                  <a:srgbClr val="020108"/>
                </a:solidFill>
                <a:latin typeface="Calibri" panose="02020603050405020304" pitchFamily="2"/>
              </a:rPr>
              <a:t>FIRE DEPARTMENT</a:t>
            </a:r>
            <a:endParaRPr kumimoji="0" lang="en-US" sz="1400" b="0" i="0" u="none" strike="noStrike" kern="0" cap="none" spc="-20" normalizeH="0" baseline="0" noProof="0" dirty="0">
              <a:ln>
                <a:noFill/>
              </a:ln>
              <a:solidFill>
                <a:srgbClr val="020108"/>
              </a:solidFill>
              <a:effectLst/>
              <a:uLnTx/>
              <a:uFillTx/>
              <a:latin typeface="Calibri" panose="02020603050405020304" pitchFamily="2"/>
            </a:endParaRPr>
          </a:p>
          <a:p>
            <a:pPr marL="0" marR="0" lvl="0" indent="0" algn="l" defTabSz="914400" eaLnBrk="1" fontAlgn="auto" latinLnBrk="0" hangingPunct="1">
              <a:lnSpc>
                <a:spcPts val="1400"/>
              </a:lnSpc>
              <a:spcBef>
                <a:spcPts val="0"/>
              </a:spcBef>
              <a:spcAft>
                <a:spcPts val="15"/>
              </a:spcAft>
              <a:buClrTx/>
              <a:buSzTx/>
              <a:buFontTx/>
              <a:buNone/>
              <a:tabLst/>
              <a:defRPr/>
            </a:pPr>
            <a:r>
              <a:rPr lang="en-US" sz="1100" b="1" spc="-10" dirty="0">
                <a:solidFill>
                  <a:srgbClr val="020108"/>
                </a:solidFill>
                <a:latin typeface="Calibri" panose="02020603050405020304" pitchFamily="2"/>
              </a:rPr>
              <a:t>Golder Ranch Fire Department</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(520) 825-9001 </a:t>
            </a:r>
          </a:p>
        </p:txBody>
      </p:sp>
      <p:sp>
        <p:nvSpPr>
          <p:cNvPr id="21" name="TextBox 20">
            <a:extLst>
              <a:ext uri="{FF2B5EF4-FFF2-40B4-BE49-F238E27FC236}">
                <a16:creationId xmlns:a16="http://schemas.microsoft.com/office/drawing/2014/main" id="{D2E1C7CE-97B6-637A-3D85-47F105466395}"/>
              </a:ext>
            </a:extLst>
          </p:cNvPr>
          <p:cNvSpPr txBox="1"/>
          <p:nvPr/>
        </p:nvSpPr>
        <p:spPr>
          <a:xfrm>
            <a:off x="4217473" y="7954611"/>
            <a:ext cx="1671640" cy="995209"/>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lang="en-US" sz="1400" spc="-20" dirty="0">
                <a:solidFill>
                  <a:srgbClr val="020108"/>
                </a:solidFill>
                <a:latin typeface="Calibri" panose="02020603050405020304" pitchFamily="2"/>
              </a:rPr>
              <a:t>POST OFFICE</a:t>
            </a:r>
            <a:endParaRPr kumimoji="0" lang="en-US" sz="1400" b="0" i="0" u="none" strike="noStrike" kern="0" cap="none" spc="-20" normalizeH="0" baseline="0" noProof="0" dirty="0">
              <a:ln>
                <a:noFill/>
              </a:ln>
              <a:solidFill>
                <a:srgbClr val="020108"/>
              </a:solidFill>
              <a:effectLst/>
              <a:uLnTx/>
              <a:uFillTx/>
              <a:latin typeface="Calibri" panose="02020603050405020304" pitchFamily="2"/>
            </a:endParaRP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Tucson Electric Power 11900 N </a:t>
            </a:r>
            <a:r>
              <a:rPr kumimoji="0" lang="en-US" sz="1100" b="1" i="0" u="none" strike="noStrike" kern="0" cap="none" spc="-10" normalizeH="0" baseline="0" noProof="0" dirty="0" err="1">
                <a:ln>
                  <a:noFill/>
                </a:ln>
                <a:solidFill>
                  <a:srgbClr val="020108"/>
                </a:solidFill>
                <a:effectLst/>
                <a:uLnTx/>
                <a:uFillTx/>
                <a:latin typeface="Calibri" panose="02020603050405020304" pitchFamily="2"/>
              </a:rPr>
              <a:t>LaCañada</a:t>
            </a:r>
            <a:r>
              <a:rPr kumimoji="0" lang="en-US" sz="1100" b="1" i="0" u="none" strike="noStrike" kern="0" cap="none" spc="-10" normalizeH="0" baseline="0" noProof="0" dirty="0">
                <a:ln>
                  <a:noFill/>
                </a:ln>
                <a:solidFill>
                  <a:srgbClr val="020108"/>
                </a:solidFill>
                <a:effectLst/>
                <a:uLnTx/>
                <a:uFillTx/>
                <a:latin typeface="Calibri" panose="02020603050405020304" pitchFamily="2"/>
              </a:rPr>
              <a:t> Dr, Oro Valley, AZ 85755</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(800) 275-8777 </a:t>
            </a:r>
          </a:p>
        </p:txBody>
      </p:sp>
      <p:sp>
        <p:nvSpPr>
          <p:cNvPr id="23" name="TextBox 22">
            <a:extLst>
              <a:ext uri="{FF2B5EF4-FFF2-40B4-BE49-F238E27FC236}">
                <a16:creationId xmlns:a16="http://schemas.microsoft.com/office/drawing/2014/main" id="{EA0877E8-D384-CE77-F099-E52ADC92D517}"/>
              </a:ext>
            </a:extLst>
          </p:cNvPr>
          <p:cNvSpPr txBox="1"/>
          <p:nvPr/>
        </p:nvSpPr>
        <p:spPr>
          <a:xfrm>
            <a:off x="7477125" y="9689068"/>
            <a:ext cx="295275"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3622001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20700" y="-1"/>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19125" y="9559925"/>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pic>
        <p:nvPicPr>
          <p:cNvPr id="5" name="Picture 4">
            <a:extLst>
              <a:ext uri="{FF2B5EF4-FFF2-40B4-BE49-F238E27FC236}">
                <a16:creationId xmlns:a16="http://schemas.microsoft.com/office/drawing/2014/main" id="{BCA5897E-28B0-C763-E491-2B19355A3A0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Lst>
          </a:blip>
          <a:srcRect l="325" t="-1894" r="7170" b="1894"/>
          <a:stretch/>
        </p:blipFill>
        <p:spPr>
          <a:xfrm>
            <a:off x="511609" y="-177797"/>
            <a:ext cx="6670675" cy="10236197"/>
          </a:xfrm>
          <a:prstGeom prst="rect">
            <a:avLst/>
          </a:prstGeom>
        </p:spPr>
      </p:pic>
      <p:sp>
        <p:nvSpPr>
          <p:cNvPr id="6" name="TextBox 5">
            <a:extLst>
              <a:ext uri="{FF2B5EF4-FFF2-40B4-BE49-F238E27FC236}">
                <a16:creationId xmlns:a16="http://schemas.microsoft.com/office/drawing/2014/main" id="{5C7BD042-EABE-F052-D88E-9C93B1BF2BAA}"/>
              </a:ext>
            </a:extLst>
          </p:cNvPr>
          <p:cNvSpPr txBox="1"/>
          <p:nvPr/>
        </p:nvSpPr>
        <p:spPr>
          <a:xfrm>
            <a:off x="2311400" y="482600"/>
            <a:ext cx="4368800" cy="800219"/>
          </a:xfrm>
          <a:prstGeom prst="rect">
            <a:avLst/>
          </a:prstGeom>
          <a:noFill/>
        </p:spPr>
        <p:txBody>
          <a:bodyPr wrap="square" rtlCol="0">
            <a:spAutoFit/>
          </a:bodyPr>
          <a:lstStyle/>
          <a:p>
            <a:pPr algn="ctr"/>
            <a:r>
              <a:rPr lang="en-US" sz="2800" b="1" spc="20" dirty="0">
                <a:solidFill>
                  <a:srgbClr val="392A15"/>
                </a:solidFill>
                <a:latin typeface="Calibri" panose="02020603050405020304" pitchFamily="2"/>
              </a:rPr>
              <a:t>School District </a:t>
            </a:r>
          </a:p>
          <a:p>
            <a:endParaRPr lang="en-US" dirty="0"/>
          </a:p>
        </p:txBody>
      </p:sp>
      <p:sp>
        <p:nvSpPr>
          <p:cNvPr id="7" name="TextBox 6">
            <a:extLst>
              <a:ext uri="{FF2B5EF4-FFF2-40B4-BE49-F238E27FC236}">
                <a16:creationId xmlns:a16="http://schemas.microsoft.com/office/drawing/2014/main" id="{B5DC369D-6683-6B3E-6FC7-2D44B1EB4255}"/>
              </a:ext>
            </a:extLst>
          </p:cNvPr>
          <p:cNvSpPr txBox="1"/>
          <p:nvPr/>
        </p:nvSpPr>
        <p:spPr>
          <a:xfrm>
            <a:off x="1041400" y="1346376"/>
            <a:ext cx="5918200" cy="1106841"/>
          </a:xfrm>
          <a:prstGeom prst="rect">
            <a:avLst/>
          </a:prstGeom>
          <a:noFill/>
        </p:spPr>
        <p:txBody>
          <a:bodyPr wrap="square" rtlCol="0">
            <a:spAutoFit/>
          </a:bodyPr>
          <a:lstStyle/>
          <a:p>
            <a:pPr marL="0" marR="0" indent="0" algn="l">
              <a:lnSpc>
                <a:spcPts val="1900"/>
              </a:lnSpc>
              <a:spcAft>
                <a:spcPts val="0"/>
              </a:spcAft>
            </a:pPr>
            <a:r>
              <a:rPr lang="en-US" sz="1850" b="1" spc="-15" dirty="0">
                <a:solidFill>
                  <a:srgbClr val="392A15"/>
                </a:solidFill>
                <a:latin typeface="Calibri" panose="02020603050405020304" pitchFamily="2"/>
              </a:rPr>
              <a:t>Painted Sky Elementary School</a:t>
            </a:r>
          </a:p>
          <a:p>
            <a:pPr marL="0" marR="0" indent="0" algn="l">
              <a:lnSpc>
                <a:spcPts val="1500"/>
              </a:lnSpc>
              <a:spcBef>
                <a:spcPts val="715"/>
              </a:spcBef>
              <a:spcAft>
                <a:spcPts val="0"/>
              </a:spcAft>
            </a:pPr>
            <a:r>
              <a:rPr lang="en-US" sz="1450" spc="-5" dirty="0">
                <a:solidFill>
                  <a:srgbClr val="030304"/>
                </a:solidFill>
                <a:latin typeface="Calibri" panose="02020603050405020304" pitchFamily="2"/>
              </a:rPr>
              <a:t>Address: 12620 N Woodburn Ave, Oro Valley, AZ 85755 </a:t>
            </a:r>
          </a:p>
          <a:p>
            <a:pPr marL="0" marR="0" indent="0" algn="l">
              <a:lnSpc>
                <a:spcPts val="1500"/>
              </a:lnSpc>
              <a:spcBef>
                <a:spcPts val="365"/>
              </a:spcBef>
              <a:spcAft>
                <a:spcPts val="0"/>
              </a:spcAft>
            </a:pPr>
            <a:r>
              <a:rPr lang="en-US" sz="1450" spc="-10" dirty="0">
                <a:solidFill>
                  <a:srgbClr val="030304"/>
                </a:solidFill>
                <a:latin typeface="Calibri" panose="02020603050405020304" pitchFamily="2"/>
              </a:rPr>
              <a:t>Phone: (520) 696-3800 </a:t>
            </a:r>
          </a:p>
          <a:p>
            <a:pPr marL="0" marR="0" indent="0" algn="l">
              <a:lnSpc>
                <a:spcPts val="1400"/>
              </a:lnSpc>
              <a:spcBef>
                <a:spcPts val="355"/>
              </a:spcBef>
              <a:spcAft>
                <a:spcPts val="0"/>
              </a:spcAft>
            </a:pPr>
            <a:r>
              <a:rPr lang="en-US" sz="1450" spc="-10" dirty="0">
                <a:solidFill>
                  <a:srgbClr val="030304"/>
                </a:solidFill>
                <a:latin typeface="Calibri" panose="02020603050405020304" pitchFamily="2"/>
              </a:rPr>
              <a:t>Website: </a:t>
            </a:r>
            <a:r>
              <a:rPr lang="en-US" sz="1450" u="sng" spc="-10" dirty="0">
                <a:solidFill>
                  <a:srgbClr val="0000FF"/>
                </a:solidFill>
                <a:latin typeface="Calibri" panose="02020603050405020304" pitchFamily="2"/>
              </a:rPr>
              <a:t>https://www.amphi.com/PaintedSky</a:t>
            </a:r>
            <a:endParaRPr lang="en-US" sz="1450" dirty="0"/>
          </a:p>
        </p:txBody>
      </p:sp>
      <p:sp>
        <p:nvSpPr>
          <p:cNvPr id="9" name="TextBox 8">
            <a:extLst>
              <a:ext uri="{FF2B5EF4-FFF2-40B4-BE49-F238E27FC236}">
                <a16:creationId xmlns:a16="http://schemas.microsoft.com/office/drawing/2014/main" id="{462A8D61-BB6F-AA2C-B7A8-D0F298FC6910}"/>
              </a:ext>
            </a:extLst>
          </p:cNvPr>
          <p:cNvSpPr txBox="1"/>
          <p:nvPr/>
        </p:nvSpPr>
        <p:spPr>
          <a:xfrm>
            <a:off x="1041400" y="2516774"/>
            <a:ext cx="5918200" cy="1106841"/>
          </a:xfrm>
          <a:prstGeom prst="rect">
            <a:avLst/>
          </a:prstGeom>
          <a:noFill/>
        </p:spPr>
        <p:txBody>
          <a:bodyPr wrap="square" rtlCol="0">
            <a:spAutoFit/>
          </a:bodyPr>
          <a:lstStyle/>
          <a:p>
            <a:pPr marL="0" marR="0" indent="0" algn="l">
              <a:lnSpc>
                <a:spcPts val="1900"/>
              </a:lnSpc>
              <a:spcAft>
                <a:spcPts val="0"/>
              </a:spcAft>
            </a:pPr>
            <a:r>
              <a:rPr lang="en-US" sz="1850" b="1" spc="-15" dirty="0">
                <a:solidFill>
                  <a:srgbClr val="392A15"/>
                </a:solidFill>
                <a:latin typeface="Calibri" panose="02020603050405020304" pitchFamily="2"/>
              </a:rPr>
              <a:t>Innovation Academy</a:t>
            </a:r>
          </a:p>
          <a:p>
            <a:pPr marL="0" marR="0" indent="0" algn="l">
              <a:lnSpc>
                <a:spcPts val="1500"/>
              </a:lnSpc>
              <a:spcBef>
                <a:spcPts val="715"/>
              </a:spcBef>
              <a:spcAft>
                <a:spcPts val="0"/>
              </a:spcAft>
            </a:pPr>
            <a:r>
              <a:rPr lang="en-US" sz="1450" spc="-5" dirty="0">
                <a:solidFill>
                  <a:srgbClr val="030304"/>
                </a:solidFill>
                <a:latin typeface="Calibri" panose="02020603050405020304" pitchFamily="2"/>
              </a:rPr>
              <a:t>Address: 825 W Desert Fairways Dr, Oro Valley, AZ 85755 </a:t>
            </a:r>
          </a:p>
          <a:p>
            <a:pPr marL="0" marR="0" indent="0" algn="l">
              <a:lnSpc>
                <a:spcPts val="1500"/>
              </a:lnSpc>
              <a:spcBef>
                <a:spcPts val="365"/>
              </a:spcBef>
              <a:spcAft>
                <a:spcPts val="0"/>
              </a:spcAft>
            </a:pPr>
            <a:r>
              <a:rPr lang="en-US" sz="1450" spc="-10" dirty="0">
                <a:solidFill>
                  <a:srgbClr val="030304"/>
                </a:solidFill>
                <a:latin typeface="Calibri" panose="02020603050405020304" pitchFamily="2"/>
              </a:rPr>
              <a:t>Phone: (520) 269-4610 </a:t>
            </a:r>
          </a:p>
          <a:p>
            <a:pPr marL="0" marR="0" indent="0" algn="l">
              <a:lnSpc>
                <a:spcPts val="1400"/>
              </a:lnSpc>
              <a:spcBef>
                <a:spcPts val="355"/>
              </a:spcBef>
              <a:spcAft>
                <a:spcPts val="0"/>
              </a:spcAft>
            </a:pPr>
            <a:r>
              <a:rPr lang="en-US" sz="1450" spc="-10" dirty="0">
                <a:solidFill>
                  <a:srgbClr val="030304"/>
                </a:solidFill>
                <a:latin typeface="Calibri" panose="02020603050405020304" pitchFamily="2"/>
              </a:rPr>
              <a:t>Website: </a:t>
            </a:r>
            <a:r>
              <a:rPr lang="en-US" sz="1450" u="sng" spc="-10" dirty="0">
                <a:solidFill>
                  <a:srgbClr val="0000FF"/>
                </a:solidFill>
                <a:latin typeface="Calibri" panose="02020603050405020304" pitchFamily="2"/>
              </a:rPr>
              <a:t>https://www.amphi.com/innovationacademy</a:t>
            </a:r>
            <a:endParaRPr lang="en-US" sz="1450" dirty="0"/>
          </a:p>
        </p:txBody>
      </p:sp>
      <p:sp>
        <p:nvSpPr>
          <p:cNvPr id="11" name="TextBox 10">
            <a:extLst>
              <a:ext uri="{FF2B5EF4-FFF2-40B4-BE49-F238E27FC236}">
                <a16:creationId xmlns:a16="http://schemas.microsoft.com/office/drawing/2014/main" id="{215FDAF1-6C86-79F8-9334-CFE40352F4AA}"/>
              </a:ext>
            </a:extLst>
          </p:cNvPr>
          <p:cNvSpPr txBox="1"/>
          <p:nvPr/>
        </p:nvSpPr>
        <p:spPr>
          <a:xfrm>
            <a:off x="1041400" y="3599303"/>
            <a:ext cx="5918200" cy="1106841"/>
          </a:xfrm>
          <a:prstGeom prst="rect">
            <a:avLst/>
          </a:prstGeom>
          <a:noFill/>
        </p:spPr>
        <p:txBody>
          <a:bodyPr wrap="square" rtlCol="0">
            <a:spAutoFit/>
          </a:bodyPr>
          <a:lstStyle/>
          <a:p>
            <a:pPr marL="0" marR="0" indent="0" algn="l">
              <a:lnSpc>
                <a:spcPts val="1900"/>
              </a:lnSpc>
              <a:spcAft>
                <a:spcPts val="0"/>
              </a:spcAft>
            </a:pPr>
            <a:r>
              <a:rPr lang="en-US" sz="1850" b="1" spc="-15" dirty="0">
                <a:solidFill>
                  <a:srgbClr val="392A15"/>
                </a:solidFill>
                <a:latin typeface="Calibri" panose="02020603050405020304" pitchFamily="2"/>
              </a:rPr>
              <a:t>Coronado K-8 School</a:t>
            </a:r>
          </a:p>
          <a:p>
            <a:pPr marL="0" marR="0" indent="0" algn="l">
              <a:lnSpc>
                <a:spcPts val="1500"/>
              </a:lnSpc>
              <a:spcBef>
                <a:spcPts val="715"/>
              </a:spcBef>
              <a:spcAft>
                <a:spcPts val="0"/>
              </a:spcAft>
            </a:pPr>
            <a:r>
              <a:rPr lang="en-US" sz="1450" spc="-5" dirty="0">
                <a:solidFill>
                  <a:srgbClr val="030304"/>
                </a:solidFill>
                <a:latin typeface="Calibri" panose="02020603050405020304" pitchFamily="2"/>
              </a:rPr>
              <a:t>Address: 3401 E Wilds Rd, Tucson, AZ 85739 </a:t>
            </a:r>
          </a:p>
          <a:p>
            <a:pPr marL="0" marR="0" indent="0" algn="l">
              <a:lnSpc>
                <a:spcPts val="1500"/>
              </a:lnSpc>
              <a:spcBef>
                <a:spcPts val="365"/>
              </a:spcBef>
              <a:spcAft>
                <a:spcPts val="0"/>
              </a:spcAft>
            </a:pPr>
            <a:r>
              <a:rPr lang="en-US" sz="1450" spc="-10" dirty="0">
                <a:solidFill>
                  <a:srgbClr val="030304"/>
                </a:solidFill>
                <a:latin typeface="Calibri" panose="02020603050405020304" pitchFamily="2"/>
              </a:rPr>
              <a:t>Phone: (520) 696-6610</a:t>
            </a:r>
          </a:p>
          <a:p>
            <a:pPr marL="0" marR="0" indent="0" algn="l">
              <a:lnSpc>
                <a:spcPts val="1400"/>
              </a:lnSpc>
              <a:spcBef>
                <a:spcPts val="355"/>
              </a:spcBef>
              <a:spcAft>
                <a:spcPts val="0"/>
              </a:spcAft>
            </a:pPr>
            <a:r>
              <a:rPr lang="en-US" sz="1450" spc="-10" dirty="0">
                <a:solidFill>
                  <a:srgbClr val="030304"/>
                </a:solidFill>
                <a:latin typeface="Calibri" panose="02020603050405020304" pitchFamily="2"/>
              </a:rPr>
              <a:t>Website: </a:t>
            </a:r>
            <a:r>
              <a:rPr lang="en-US" sz="1450" u="sng" spc="-10" dirty="0">
                <a:solidFill>
                  <a:srgbClr val="0000FF"/>
                </a:solidFill>
                <a:latin typeface="Calibri" panose="02020603050405020304" pitchFamily="2"/>
              </a:rPr>
              <a:t>https://www.amphi.com/PaintedSky</a:t>
            </a:r>
            <a:endParaRPr lang="en-US" sz="1450" dirty="0"/>
          </a:p>
        </p:txBody>
      </p:sp>
      <p:sp>
        <p:nvSpPr>
          <p:cNvPr id="13" name="TextBox 12">
            <a:extLst>
              <a:ext uri="{FF2B5EF4-FFF2-40B4-BE49-F238E27FC236}">
                <a16:creationId xmlns:a16="http://schemas.microsoft.com/office/drawing/2014/main" id="{4F2C78FC-787F-87A9-2D7A-EA3CF11E5B57}"/>
              </a:ext>
            </a:extLst>
          </p:cNvPr>
          <p:cNvSpPr txBox="1"/>
          <p:nvPr/>
        </p:nvSpPr>
        <p:spPr>
          <a:xfrm>
            <a:off x="1041400" y="4650876"/>
            <a:ext cx="5918200" cy="1106841"/>
          </a:xfrm>
          <a:prstGeom prst="rect">
            <a:avLst/>
          </a:prstGeom>
          <a:noFill/>
        </p:spPr>
        <p:txBody>
          <a:bodyPr wrap="square" rtlCol="0">
            <a:spAutoFit/>
          </a:bodyPr>
          <a:lstStyle/>
          <a:p>
            <a:pPr marL="0" marR="0" indent="0" algn="l">
              <a:lnSpc>
                <a:spcPts val="1900"/>
              </a:lnSpc>
              <a:spcAft>
                <a:spcPts val="0"/>
              </a:spcAft>
            </a:pPr>
            <a:r>
              <a:rPr lang="en-US" sz="1850" b="1" spc="-15" dirty="0">
                <a:solidFill>
                  <a:srgbClr val="392A15"/>
                </a:solidFill>
                <a:latin typeface="Calibri" panose="02020603050405020304" pitchFamily="2"/>
              </a:rPr>
              <a:t>Ironwood Ridge High School</a:t>
            </a:r>
          </a:p>
          <a:p>
            <a:pPr marL="0" marR="0" indent="0" algn="l">
              <a:lnSpc>
                <a:spcPts val="1500"/>
              </a:lnSpc>
              <a:spcBef>
                <a:spcPts val="715"/>
              </a:spcBef>
              <a:spcAft>
                <a:spcPts val="0"/>
              </a:spcAft>
            </a:pPr>
            <a:r>
              <a:rPr lang="en-US" sz="1450" spc="-5" dirty="0">
                <a:solidFill>
                  <a:srgbClr val="030304"/>
                </a:solidFill>
                <a:latin typeface="Calibri" panose="02020603050405020304" pitchFamily="2"/>
              </a:rPr>
              <a:t>Address: 2475 W Naranja Dr, Oro Valley, AZ 85742 </a:t>
            </a:r>
          </a:p>
          <a:p>
            <a:pPr marL="0" marR="0" indent="0" algn="l">
              <a:lnSpc>
                <a:spcPts val="1500"/>
              </a:lnSpc>
              <a:spcBef>
                <a:spcPts val="365"/>
              </a:spcBef>
              <a:spcAft>
                <a:spcPts val="0"/>
              </a:spcAft>
            </a:pPr>
            <a:r>
              <a:rPr lang="en-US" sz="1450" spc="-10" dirty="0">
                <a:solidFill>
                  <a:srgbClr val="030304"/>
                </a:solidFill>
                <a:latin typeface="Calibri" panose="02020603050405020304" pitchFamily="2"/>
              </a:rPr>
              <a:t>Phone: (520) 696-3900 </a:t>
            </a:r>
          </a:p>
          <a:p>
            <a:pPr marL="0" marR="0" indent="0" algn="l">
              <a:lnSpc>
                <a:spcPts val="1400"/>
              </a:lnSpc>
              <a:spcBef>
                <a:spcPts val="355"/>
              </a:spcBef>
              <a:spcAft>
                <a:spcPts val="0"/>
              </a:spcAft>
            </a:pPr>
            <a:r>
              <a:rPr lang="en-US" sz="1450" spc="-10" dirty="0">
                <a:solidFill>
                  <a:srgbClr val="030304"/>
                </a:solidFill>
                <a:latin typeface="Calibri" panose="02020603050405020304" pitchFamily="2"/>
              </a:rPr>
              <a:t>Website: </a:t>
            </a:r>
            <a:r>
              <a:rPr lang="en-US" sz="1450" u="sng" spc="-10" dirty="0">
                <a:solidFill>
                  <a:srgbClr val="0000FF"/>
                </a:solidFill>
                <a:latin typeface="Calibri" panose="02020603050405020304" pitchFamily="2"/>
              </a:rPr>
              <a:t>https://www.amphi.com/irhs</a:t>
            </a:r>
            <a:endParaRPr lang="en-US" sz="1450" dirty="0"/>
          </a:p>
        </p:txBody>
      </p:sp>
      <p:sp>
        <p:nvSpPr>
          <p:cNvPr id="10" name="TextBox 9">
            <a:extLst>
              <a:ext uri="{FF2B5EF4-FFF2-40B4-BE49-F238E27FC236}">
                <a16:creationId xmlns:a16="http://schemas.microsoft.com/office/drawing/2014/main" id="{CB20BDD8-3673-DC05-4327-7A674FBDB89B}"/>
              </a:ext>
            </a:extLst>
          </p:cNvPr>
          <p:cNvSpPr txBox="1"/>
          <p:nvPr/>
        </p:nvSpPr>
        <p:spPr>
          <a:xfrm>
            <a:off x="7477125" y="9689068"/>
            <a:ext cx="295275"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1252519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611979" y="-2"/>
            <a:ext cx="6650037"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571499" y="9437007"/>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10" name="TextBox 9">
            <a:extLst>
              <a:ext uri="{FF2B5EF4-FFF2-40B4-BE49-F238E27FC236}">
                <a16:creationId xmlns:a16="http://schemas.microsoft.com/office/drawing/2014/main" id="{27F0551B-3E51-C1EA-31F3-22B0E70B60AC}"/>
              </a:ext>
            </a:extLst>
          </p:cNvPr>
          <p:cNvSpPr txBox="1"/>
          <p:nvPr/>
        </p:nvSpPr>
        <p:spPr>
          <a:xfrm>
            <a:off x="1880589" y="1767553"/>
            <a:ext cx="4112815" cy="1559979"/>
          </a:xfrm>
          <a:prstGeom prst="rect">
            <a:avLst/>
          </a:prstGeom>
          <a:noFill/>
        </p:spPr>
        <p:txBody>
          <a:bodyPr wrap="square" rtlCol="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lang="en-US" sz="1400" i="1" spc="-30" dirty="0">
                <a:solidFill>
                  <a:srgbClr val="000000"/>
                </a:solidFill>
                <a:latin typeface="Calibri" panose="02020603050405020304" pitchFamily="2"/>
              </a:rPr>
              <a:t>At Rancho Vistoso,</a:t>
            </a:r>
            <a:r>
              <a:rPr kumimoji="0" lang="en-US" sz="1400" b="0" i="1" u="none" strike="noStrike" kern="0" cap="none" spc="-30" normalizeH="0" baseline="0" noProof="0" dirty="0">
                <a:ln>
                  <a:noFill/>
                </a:ln>
                <a:solidFill>
                  <a:srgbClr val="000000"/>
                </a:solidFill>
                <a:effectLst/>
                <a:uLnTx/>
                <a:uFillTx/>
                <a:latin typeface="Calibri" panose="02020603050405020304" pitchFamily="2"/>
              </a:rPr>
              <a:t> your Board of Directors has hired </a:t>
            </a:r>
            <a:r>
              <a:rPr lang="en-US" sz="1400" i="1" spc="-30" dirty="0">
                <a:solidFill>
                  <a:srgbClr val="000000"/>
                </a:solidFill>
                <a:latin typeface="Calibri" panose="02020603050405020304" pitchFamily="2"/>
              </a:rPr>
              <a:t>FirstService Residential (FSR)  </a:t>
            </a:r>
            <a:r>
              <a:rPr kumimoji="0" lang="en-US" sz="1400" b="0" i="1" u="none" strike="noStrike" kern="0" cap="none" spc="-30" normalizeH="0" baseline="0" noProof="0" dirty="0">
                <a:ln>
                  <a:noFill/>
                </a:ln>
                <a:solidFill>
                  <a:srgbClr val="000000"/>
                </a:solidFill>
                <a:effectLst/>
                <a:uLnTx/>
                <a:uFillTx/>
                <a:latin typeface="Calibri" panose="02020603050405020304" pitchFamily="2"/>
              </a:rPr>
              <a:t>to manage your association's daily administration and operations. We've categorized some basic information below to help you understand what the management company is and isn’t responsible for. </a:t>
            </a:r>
          </a:p>
          <a:p>
            <a:pPr algn="l">
              <a:lnSpc>
                <a:spcPts val="1300"/>
              </a:lnSpc>
              <a:spcBef>
                <a:spcPts val="505"/>
              </a:spcBef>
              <a:defRPr/>
            </a:pPr>
            <a:endParaRPr kumimoji="0" lang="en-US" sz="200" b="1" i="0" u="none" strike="noStrike" kern="0" cap="none" spc="-25" normalizeH="0" baseline="0" noProof="0" dirty="0">
              <a:ln>
                <a:noFill/>
              </a:ln>
              <a:solidFill>
                <a:srgbClr val="000000"/>
              </a:solidFill>
              <a:effectLst/>
              <a:uLnTx/>
              <a:uFillTx/>
              <a:latin typeface="Calibri" panose="02020603050405020304" pitchFamily="2"/>
            </a:endParaRPr>
          </a:p>
          <a:p>
            <a:pPr marL="0" marR="0" lvl="0" indent="0" algn="l" defTabSz="914400" eaLnBrk="1" fontAlgn="auto" latinLnBrk="0" hangingPunct="1">
              <a:lnSpc>
                <a:spcPts val="1300"/>
              </a:lnSpc>
              <a:spcBef>
                <a:spcPts val="505"/>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Calibri" panose="02020603050405020304" pitchFamily="2"/>
            </a:endParaRPr>
          </a:p>
        </p:txBody>
      </p:sp>
      <p:sp>
        <p:nvSpPr>
          <p:cNvPr id="9" name="Text Placeholder 4">
            <a:extLst>
              <a:ext uri="{FF2B5EF4-FFF2-40B4-BE49-F238E27FC236}">
                <a16:creationId xmlns:a16="http://schemas.microsoft.com/office/drawing/2014/main" id="{BD94452E-5808-2F05-5327-C9C790C4628D}"/>
              </a:ext>
            </a:extLst>
          </p:cNvPr>
          <p:cNvSpPr txBox="1">
            <a:spLocks/>
          </p:cNvSpPr>
          <p:nvPr/>
        </p:nvSpPr>
        <p:spPr>
          <a:xfrm>
            <a:off x="531021" y="35456"/>
            <a:ext cx="6629400" cy="1243330"/>
          </a:xfrm>
          <a:prstGeom prst="rect">
            <a:avLst/>
          </a:prstGeom>
          <a:noFill/>
          <a:ln w="0" cmpd="sng">
            <a:noFill/>
            <a:prstDash val="solid"/>
          </a:ln>
        </p:spPr>
        <p:txBody>
          <a:bodyPr vert="horz" lIns="0" tIns="714375" rIns="0" bIns="0" anchor="t"/>
          <a:lstStyle/>
          <a:p>
            <a:pPr algn="ctr">
              <a:lnSpc>
                <a:spcPts val="4100"/>
              </a:lnSpc>
            </a:pPr>
            <a:r>
              <a:rPr lang="en-US" sz="3600" b="1" spc="20" dirty="0">
                <a:solidFill>
                  <a:srgbClr val="3B2B12"/>
                </a:solidFill>
                <a:latin typeface="Calibri" panose="02020603050405020304" pitchFamily="2"/>
              </a:rPr>
              <a:t>Vistoso Community Association</a:t>
            </a:r>
          </a:p>
          <a:p>
            <a:pPr algn="ctr">
              <a:lnSpc>
                <a:spcPts val="4100"/>
              </a:lnSpc>
            </a:pPr>
            <a:r>
              <a:rPr lang="en-US" sz="1850" b="1" spc="0" dirty="0">
                <a:solidFill>
                  <a:srgbClr val="3B2B12"/>
                </a:solidFill>
                <a:latin typeface="Calibri" panose="02020603050405020304" pitchFamily="2"/>
              </a:rPr>
              <a:t>Management Team </a:t>
            </a:r>
          </a:p>
          <a:p>
            <a:pPr algn="ctr">
              <a:lnSpc>
                <a:spcPts val="4100"/>
              </a:lnSpc>
            </a:pPr>
            <a:endParaRPr lang="en-US" sz="3600" b="1" spc="20" dirty="0">
              <a:solidFill>
                <a:srgbClr val="3B2B12"/>
              </a:solidFill>
              <a:latin typeface="Calibri" panose="02020603050405020304" pitchFamily="2"/>
            </a:endParaRPr>
          </a:p>
        </p:txBody>
      </p:sp>
      <p:sp>
        <p:nvSpPr>
          <p:cNvPr id="11" name="Text Placeholder 10">
            <a:extLst>
              <a:ext uri="{FF2B5EF4-FFF2-40B4-BE49-F238E27FC236}">
                <a16:creationId xmlns:a16="http://schemas.microsoft.com/office/drawing/2014/main" id="{401C8E37-9258-57C3-B1A2-A7B96221EB81}"/>
              </a:ext>
            </a:extLst>
          </p:cNvPr>
          <p:cNvSpPr txBox="1">
            <a:spLocks/>
          </p:cNvSpPr>
          <p:nvPr/>
        </p:nvSpPr>
        <p:spPr>
          <a:xfrm>
            <a:off x="866140" y="3258070"/>
            <a:ext cx="4000500" cy="408940"/>
          </a:xfrm>
          <a:prstGeom prst="rect">
            <a:avLst/>
          </a:prstGeom>
          <a:noFill/>
          <a:ln w="0" cmpd="sng">
            <a:noFill/>
            <a:prstDash val="solid"/>
          </a:ln>
        </p:spPr>
        <p:txBody>
          <a:bodyPr vert="horz" lIns="0" tIns="27940" rIns="0" bIns="0" anchor="t"/>
          <a:lstStyle/>
          <a:p>
            <a:pPr marL="182880" algn="l">
              <a:lnSpc>
                <a:spcPts val="2200"/>
              </a:lnSpc>
              <a:spcAft>
                <a:spcPts val="740"/>
              </a:spcAft>
            </a:pPr>
            <a:r>
              <a:rPr lang="en-US" sz="2150" b="1" spc="10" dirty="0">
                <a:solidFill>
                  <a:srgbClr val="3B2B12"/>
                </a:solidFill>
                <a:latin typeface="Calibri" panose="02020603050405020304" pitchFamily="2"/>
              </a:rPr>
              <a:t>FSR is Responsible for: </a:t>
            </a:r>
          </a:p>
        </p:txBody>
      </p:sp>
      <p:sp>
        <p:nvSpPr>
          <p:cNvPr id="14" name="Text Placeholder 11">
            <a:extLst>
              <a:ext uri="{FF2B5EF4-FFF2-40B4-BE49-F238E27FC236}">
                <a16:creationId xmlns:a16="http://schemas.microsoft.com/office/drawing/2014/main" id="{F65C8AFD-188A-EA1F-C0C0-0157C79E08D2}"/>
              </a:ext>
            </a:extLst>
          </p:cNvPr>
          <p:cNvSpPr txBox="1">
            <a:spLocks/>
          </p:cNvSpPr>
          <p:nvPr/>
        </p:nvSpPr>
        <p:spPr>
          <a:xfrm>
            <a:off x="866140" y="3824568"/>
            <a:ext cx="4000500" cy="3309620"/>
          </a:xfrm>
          <a:prstGeom prst="rect">
            <a:avLst/>
          </a:prstGeom>
          <a:noFill/>
          <a:ln w="0" cmpd="sng">
            <a:noFill/>
            <a:prstDash val="solid"/>
          </a:ln>
        </p:spPr>
        <p:txBody>
          <a:bodyPr vert="horz" lIns="0" tIns="0" rIns="0" bIns="0" anchor="t"/>
          <a:lstStyle/>
          <a:p>
            <a:pPr marL="182880" marR="822960" algn="l">
              <a:lnSpc>
                <a:spcPts val="1700"/>
              </a:lnSpc>
            </a:pPr>
            <a:r>
              <a:rPr lang="en-US" sz="1050" spc="20" dirty="0">
                <a:solidFill>
                  <a:srgbClr val="000000"/>
                </a:solidFill>
                <a:latin typeface="Symbol" panose="02020603050405020304" pitchFamily="2"/>
              </a:rPr>
              <a:t>☑</a:t>
            </a:r>
            <a:r>
              <a:rPr lang="en-US" sz="800" spc="20" dirty="0">
                <a:solidFill>
                  <a:srgbClr val="000000"/>
                </a:solidFill>
                <a:latin typeface="Calibri" panose="02020603050405020304" pitchFamily="2"/>
              </a:rPr>
              <a:t> </a:t>
            </a:r>
            <a:r>
              <a:rPr lang="en-US" sz="1050" spc="20" dirty="0">
                <a:solidFill>
                  <a:srgbClr val="000000"/>
                </a:solidFill>
                <a:latin typeface="Calibri" panose="02020603050405020304" pitchFamily="2"/>
              </a:rPr>
              <a:t>  </a:t>
            </a:r>
            <a:r>
              <a:rPr lang="en-US" sz="1050" dirty="0">
                <a:solidFill>
                  <a:srgbClr val="000000"/>
                </a:solidFill>
                <a:latin typeface="Calibri" panose="02020603050405020304" pitchFamily="2"/>
              </a:rPr>
              <a:t>Assisting the Board of Directors and Neighborhood                                                                  </a:t>
            </a:r>
          </a:p>
          <a:p>
            <a:pPr marL="182880" marR="822960" algn="l">
              <a:lnSpc>
                <a:spcPts val="1700"/>
              </a:lnSpc>
            </a:pPr>
            <a:r>
              <a:rPr lang="en-US" sz="1050" dirty="0">
                <a:solidFill>
                  <a:srgbClr val="000000"/>
                </a:solidFill>
                <a:latin typeface="Calibri" panose="02020603050405020304" pitchFamily="2"/>
              </a:rPr>
              <a:t>     Advisory Committees with Administrative, Financial, </a:t>
            </a:r>
          </a:p>
          <a:p>
            <a:pPr marL="182880" marR="822960" algn="l">
              <a:lnSpc>
                <a:spcPts val="1700"/>
              </a:lnSpc>
            </a:pPr>
            <a:r>
              <a:rPr lang="en-US" sz="1000" dirty="0">
                <a:solidFill>
                  <a:srgbClr val="000000"/>
                </a:solidFill>
                <a:latin typeface="Calibri" panose="02020603050405020304" pitchFamily="2"/>
              </a:rPr>
              <a:t>      and Organizational duties.</a:t>
            </a:r>
          </a:p>
          <a:p>
            <a:pPr marL="182880" marR="822960" algn="l">
              <a:lnSpc>
                <a:spcPts val="1700"/>
              </a:lnSpc>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Hiring and Training All Association Staff Members. </a:t>
            </a:r>
          </a:p>
          <a:p>
            <a:pPr marL="182880" algn="l">
              <a:lnSpc>
                <a:spcPts val="1600"/>
              </a:lnSpc>
              <a:spcBef>
                <a:spcPts val="155"/>
              </a:spcBef>
              <a:tabLst>
                <a:tab pos="411480" algn="l"/>
              </a:tabLst>
            </a:pPr>
            <a:r>
              <a:rPr lang="en-US" sz="1300" dirty="0">
                <a:solidFill>
                  <a:srgbClr val="000000"/>
                </a:solidFill>
                <a:latin typeface="Symbol" panose="02020603050405020304" pitchFamily="2"/>
              </a:rPr>
              <a:t>☑</a:t>
            </a:r>
            <a:r>
              <a:rPr lang="en-US" sz="100" dirty="0">
                <a:solidFill>
                  <a:srgbClr val="000000"/>
                </a:solidFill>
                <a:latin typeface="Calibri" panose="02020603050405020304" pitchFamily="2"/>
              </a:rPr>
              <a:t>           </a:t>
            </a:r>
            <a:r>
              <a:rPr lang="en-US" sz="1050" dirty="0">
                <a:solidFill>
                  <a:srgbClr val="000000"/>
                </a:solidFill>
                <a:latin typeface="Calibri" panose="02020603050405020304" pitchFamily="2"/>
              </a:rPr>
              <a:t>Maintaining the Financial Records of the Association. </a:t>
            </a:r>
          </a:p>
          <a:p>
            <a:pPr marL="182880" algn="l">
              <a:lnSpc>
                <a:spcPts val="1600"/>
              </a:lnSpc>
              <a:spcBef>
                <a:spcPts val="180"/>
              </a:spcBef>
            </a:pPr>
            <a:r>
              <a:rPr lang="en-US" sz="1300" spc="25" dirty="0">
                <a:solidFill>
                  <a:srgbClr val="000000"/>
                </a:solidFill>
                <a:latin typeface="Symbol" panose="02020603050405020304" pitchFamily="2"/>
              </a:rPr>
              <a:t>☑</a:t>
            </a:r>
            <a:r>
              <a:rPr lang="en-US" sz="1050" spc="25" dirty="0">
                <a:solidFill>
                  <a:srgbClr val="000000"/>
                </a:solidFill>
                <a:latin typeface="Calibri" panose="02020603050405020304" pitchFamily="2"/>
              </a:rPr>
              <a:t> Billing and Receiving All Member Assessments. </a:t>
            </a:r>
          </a:p>
          <a:p>
            <a:pPr marL="182880" algn="l">
              <a:lnSpc>
                <a:spcPts val="1600"/>
              </a:lnSpc>
              <a:spcBef>
                <a:spcPts val="155"/>
              </a:spcBef>
            </a:pPr>
            <a:r>
              <a:rPr lang="en-US" sz="1300" spc="25" dirty="0">
                <a:solidFill>
                  <a:srgbClr val="000000"/>
                </a:solidFill>
                <a:latin typeface="Symbol" panose="02020603050405020304" pitchFamily="2"/>
              </a:rPr>
              <a:t>☑</a:t>
            </a:r>
            <a:r>
              <a:rPr lang="en-US" sz="1050" spc="25" dirty="0">
                <a:solidFill>
                  <a:srgbClr val="000000"/>
                </a:solidFill>
                <a:latin typeface="Calibri" panose="02020603050405020304" pitchFamily="2"/>
              </a:rPr>
              <a:t> Preparing Association Financial Statements. </a:t>
            </a:r>
          </a:p>
          <a:p>
            <a:pPr marL="182880" algn="l">
              <a:lnSpc>
                <a:spcPts val="1600"/>
              </a:lnSpc>
              <a:spcBef>
                <a:spcPts val="150"/>
              </a:spcBef>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Assisting the Board of Directors in Preparing the Budget. </a:t>
            </a:r>
          </a:p>
          <a:p>
            <a:pPr marL="182880" algn="l">
              <a:lnSpc>
                <a:spcPts val="1600"/>
              </a:lnSpc>
              <a:spcBef>
                <a:spcPts val="155"/>
              </a:spcBef>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Enforcing Community Standards, Guidelines, and Policies. </a:t>
            </a:r>
          </a:p>
          <a:p>
            <a:pPr marL="182880" algn="l">
              <a:lnSpc>
                <a:spcPts val="1600"/>
              </a:lnSpc>
              <a:spcBef>
                <a:spcPts val="155"/>
              </a:spcBef>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Providing Community Services, as Approved by the Board </a:t>
            </a:r>
          </a:p>
          <a:p>
            <a:pPr marL="365760" algn="l">
              <a:lnSpc>
                <a:spcPts val="1000"/>
              </a:lnSpc>
              <a:spcBef>
                <a:spcPts val="575"/>
              </a:spcBef>
            </a:pPr>
            <a:r>
              <a:rPr lang="en-US" sz="1000" spc="10" dirty="0">
                <a:solidFill>
                  <a:srgbClr val="000000"/>
                </a:solidFill>
                <a:latin typeface="Calibri" panose="02020603050405020304" pitchFamily="2"/>
              </a:rPr>
              <a:t>of Directors. </a:t>
            </a:r>
          </a:p>
          <a:p>
            <a:pPr marL="182880" algn="l">
              <a:lnSpc>
                <a:spcPts val="1600"/>
              </a:lnSpc>
              <a:spcBef>
                <a:spcPts val="250"/>
              </a:spcBef>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Maintaining All Common Areas and Community Amenities. </a:t>
            </a:r>
          </a:p>
          <a:p>
            <a:pPr marL="182880" algn="l">
              <a:lnSpc>
                <a:spcPts val="1600"/>
              </a:lnSpc>
              <a:spcBef>
                <a:spcPts val="150"/>
              </a:spcBef>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Processing Architectural Modification Requests. </a:t>
            </a:r>
          </a:p>
          <a:p>
            <a:pPr marL="182880" algn="l">
              <a:lnSpc>
                <a:spcPts val="1600"/>
              </a:lnSpc>
              <a:spcBef>
                <a:spcPts val="155"/>
              </a:spcBef>
              <a:spcAft>
                <a:spcPts val="2065"/>
              </a:spcAft>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Preparing or filing tax returns for common areas. </a:t>
            </a:r>
          </a:p>
        </p:txBody>
      </p:sp>
      <p:sp>
        <p:nvSpPr>
          <p:cNvPr id="17" name="Text Placeholder 10">
            <a:extLst>
              <a:ext uri="{FF2B5EF4-FFF2-40B4-BE49-F238E27FC236}">
                <a16:creationId xmlns:a16="http://schemas.microsoft.com/office/drawing/2014/main" id="{38F288E5-2100-1472-86AE-2875D6ED52C5}"/>
              </a:ext>
            </a:extLst>
          </p:cNvPr>
          <p:cNvSpPr txBox="1">
            <a:spLocks/>
          </p:cNvSpPr>
          <p:nvPr/>
        </p:nvSpPr>
        <p:spPr>
          <a:xfrm>
            <a:off x="866140" y="7134188"/>
            <a:ext cx="4000500" cy="408940"/>
          </a:xfrm>
          <a:prstGeom prst="rect">
            <a:avLst/>
          </a:prstGeom>
          <a:noFill/>
          <a:ln w="0" cmpd="sng">
            <a:noFill/>
            <a:prstDash val="solid"/>
          </a:ln>
        </p:spPr>
        <p:txBody>
          <a:bodyPr vert="horz" lIns="0" tIns="27940" rIns="0" bIns="0" anchor="t"/>
          <a:lstStyle/>
          <a:p>
            <a:pPr marL="182880" algn="l">
              <a:lnSpc>
                <a:spcPts val="2200"/>
              </a:lnSpc>
              <a:spcAft>
                <a:spcPts val="740"/>
              </a:spcAft>
            </a:pPr>
            <a:r>
              <a:rPr lang="en-US" sz="2150" b="1" spc="10" dirty="0">
                <a:solidFill>
                  <a:srgbClr val="3B2B12"/>
                </a:solidFill>
                <a:latin typeface="Calibri" panose="02020603050405020304" pitchFamily="2"/>
              </a:rPr>
              <a:t>FSR is NOT Responsible for: </a:t>
            </a:r>
          </a:p>
        </p:txBody>
      </p:sp>
      <p:sp>
        <p:nvSpPr>
          <p:cNvPr id="18" name="Text Placeholder 13">
            <a:extLst>
              <a:ext uri="{FF2B5EF4-FFF2-40B4-BE49-F238E27FC236}">
                <a16:creationId xmlns:a16="http://schemas.microsoft.com/office/drawing/2014/main" id="{3CBF0FED-0FC2-8F1C-5440-174346266A4B}"/>
              </a:ext>
            </a:extLst>
          </p:cNvPr>
          <p:cNvSpPr txBox="1">
            <a:spLocks/>
          </p:cNvSpPr>
          <p:nvPr/>
        </p:nvSpPr>
        <p:spPr>
          <a:xfrm>
            <a:off x="866140" y="7612969"/>
            <a:ext cx="4034908" cy="1137331"/>
          </a:xfrm>
          <a:prstGeom prst="rect">
            <a:avLst/>
          </a:prstGeom>
          <a:noFill/>
          <a:ln w="0" cmpd="sng">
            <a:noFill/>
            <a:prstDash val="solid"/>
          </a:ln>
        </p:spPr>
        <p:txBody>
          <a:bodyPr vert="horz" lIns="0" tIns="10160" rIns="0" bIns="0" anchor="t"/>
          <a:lstStyle/>
          <a:p>
            <a:pPr marL="182880" algn="l">
              <a:lnSpc>
                <a:spcPts val="1600"/>
              </a:lnSpc>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Providing Maintenance or Repairs for Your Home. </a:t>
            </a:r>
          </a:p>
          <a:p>
            <a:pPr marL="182880" algn="l">
              <a:lnSpc>
                <a:spcPts val="1600"/>
              </a:lnSpc>
              <a:spcBef>
                <a:spcPts val="175"/>
              </a:spcBef>
            </a:pPr>
            <a:r>
              <a:rPr lang="en-US" sz="1300" spc="25" dirty="0">
                <a:solidFill>
                  <a:srgbClr val="000000"/>
                </a:solidFill>
                <a:latin typeface="Symbol" panose="02020603050405020304" pitchFamily="2"/>
              </a:rPr>
              <a:t>☒</a:t>
            </a:r>
            <a:r>
              <a:rPr lang="en-US" sz="1050" spc="25" dirty="0">
                <a:solidFill>
                  <a:srgbClr val="000000"/>
                </a:solidFill>
                <a:latin typeface="Calibri" panose="02020603050405020304" pitchFamily="2"/>
              </a:rPr>
              <a:t> Representing Members in Legal Proceedings. </a:t>
            </a:r>
          </a:p>
          <a:p>
            <a:pPr marL="182880" algn="l">
              <a:lnSpc>
                <a:spcPts val="1600"/>
              </a:lnSpc>
              <a:spcBef>
                <a:spcPts val="205"/>
              </a:spcBef>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Preparing or filing any tax returns for individual homes. </a:t>
            </a:r>
          </a:p>
          <a:p>
            <a:pPr marL="182880" algn="l">
              <a:lnSpc>
                <a:spcPts val="1600"/>
              </a:lnSpc>
              <a:spcBef>
                <a:spcPts val="205"/>
              </a:spcBef>
            </a:pPr>
            <a:r>
              <a:rPr lang="en-US" sz="1300" spc="-50" dirty="0">
                <a:solidFill>
                  <a:srgbClr val="000000"/>
                </a:solidFill>
                <a:latin typeface="Symbol" panose="02020603050405020304" pitchFamily="2"/>
              </a:rPr>
              <a:t>☒ </a:t>
            </a:r>
            <a:r>
              <a:rPr lang="en-US" sz="100" spc="-50" dirty="0">
                <a:solidFill>
                  <a:srgbClr val="000000"/>
                </a:solidFill>
                <a:latin typeface="Calibri" panose="02020603050405020304" pitchFamily="2"/>
              </a:rPr>
              <a:t>                         </a:t>
            </a:r>
            <a:r>
              <a:rPr lang="en-US" sz="1050" spc="-50" dirty="0">
                <a:solidFill>
                  <a:srgbClr val="000000"/>
                </a:solidFill>
                <a:latin typeface="Calibri" panose="02020603050405020304" pitchFamily="2"/>
              </a:rPr>
              <a:t>Completing or Warranting the Developer’s or Builder’s Construction Work. </a:t>
            </a:r>
          </a:p>
        </p:txBody>
      </p:sp>
      <p:sp>
        <p:nvSpPr>
          <p:cNvPr id="19" name="Text Placeholder 19">
            <a:extLst>
              <a:ext uri="{FF2B5EF4-FFF2-40B4-BE49-F238E27FC236}">
                <a16:creationId xmlns:a16="http://schemas.microsoft.com/office/drawing/2014/main" id="{5F211435-1759-65CF-33CF-D67D666A2005}"/>
              </a:ext>
            </a:extLst>
          </p:cNvPr>
          <p:cNvSpPr txBox="1">
            <a:spLocks/>
          </p:cNvSpPr>
          <p:nvPr/>
        </p:nvSpPr>
        <p:spPr>
          <a:xfrm>
            <a:off x="4901048" y="4161114"/>
            <a:ext cx="2221230" cy="789305"/>
          </a:xfrm>
          <a:prstGeom prst="rect">
            <a:avLst/>
          </a:prstGeom>
          <a:noFill/>
          <a:ln w="0" cmpd="sng">
            <a:noFill/>
            <a:prstDash val="solid"/>
          </a:ln>
        </p:spPr>
        <p:txBody>
          <a:bodyPr vert="horz" lIns="0" tIns="167640" rIns="0" bIns="0" anchor="t"/>
          <a:lstStyle/>
          <a:p>
            <a:pPr algn="ctr">
              <a:lnSpc>
                <a:spcPts val="2200"/>
              </a:lnSpc>
            </a:pPr>
            <a:r>
              <a:rPr lang="en-US" sz="2150" b="1" spc="5" dirty="0">
                <a:solidFill>
                  <a:srgbClr val="000000"/>
                </a:solidFill>
                <a:latin typeface="Calibri" panose="02020603050405020304" pitchFamily="2"/>
              </a:rPr>
              <a:t>We are here </a:t>
            </a:r>
          </a:p>
          <a:p>
            <a:pPr algn="ctr">
              <a:lnSpc>
                <a:spcPts val="2200"/>
              </a:lnSpc>
              <a:spcBef>
                <a:spcPts val="405"/>
              </a:spcBef>
            </a:pPr>
            <a:r>
              <a:rPr lang="en-US" sz="2150" b="1" spc="-5" dirty="0">
                <a:solidFill>
                  <a:srgbClr val="000000"/>
                </a:solidFill>
                <a:latin typeface="Calibri" panose="02020603050405020304" pitchFamily="2"/>
              </a:rPr>
              <a:t>for you! </a:t>
            </a:r>
          </a:p>
        </p:txBody>
      </p:sp>
      <p:pic>
        <p:nvPicPr>
          <p:cNvPr id="21" name="Picture 20" descr="A picture containing design, font, logo, text&#10;&#10;Description automatically generated">
            <a:extLst>
              <a:ext uri="{FF2B5EF4-FFF2-40B4-BE49-F238E27FC236}">
                <a16:creationId xmlns:a16="http://schemas.microsoft.com/office/drawing/2014/main" id="{2E33C779-86EF-A8E1-AD6A-58148C166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636" y="2990530"/>
            <a:ext cx="1340925" cy="1249362"/>
          </a:xfrm>
          <a:prstGeom prst="rect">
            <a:avLst/>
          </a:prstGeom>
          <a:ln>
            <a:noFill/>
          </a:ln>
          <a:effectLst>
            <a:softEdge rad="112500"/>
          </a:effectLst>
        </p:spPr>
      </p:pic>
      <p:sp>
        <p:nvSpPr>
          <p:cNvPr id="24" name="TextBox 23">
            <a:extLst>
              <a:ext uri="{FF2B5EF4-FFF2-40B4-BE49-F238E27FC236}">
                <a16:creationId xmlns:a16="http://schemas.microsoft.com/office/drawing/2014/main" id="{1610949B-0A8C-5041-F65C-FE688E7884C1}"/>
              </a:ext>
            </a:extLst>
          </p:cNvPr>
          <p:cNvSpPr txBox="1"/>
          <p:nvPr/>
        </p:nvSpPr>
        <p:spPr>
          <a:xfrm>
            <a:off x="4866641" y="5029198"/>
            <a:ext cx="2221230" cy="4739759"/>
          </a:xfrm>
          <a:prstGeom prst="rect">
            <a:avLst/>
          </a:prstGeom>
          <a:noFill/>
        </p:spPr>
        <p:txBody>
          <a:bodyPr wrap="square" rtlCol="0">
            <a:spAutoFit/>
          </a:bodyPr>
          <a:lstStyle/>
          <a:p>
            <a:r>
              <a:rPr lang="en-US" sz="1200" dirty="0">
                <a:latin typeface="+mn-lt"/>
              </a:rPr>
              <a:t>If you should have any problem or complaint relating to the common areas within your community, please notify FSR; Monday through Friday, 9 AM to 5 PM. The office lobby is open from 10 AM to 2 PM, Monday through Friday. An answering service is also available for after-hour emergencies within your community. Please use this service for emergencies only to allow us to serve you most effectively.</a:t>
            </a:r>
          </a:p>
          <a:p>
            <a:endParaRPr lang="en-US" sz="1200" dirty="0">
              <a:latin typeface="+mn-lt"/>
            </a:endParaRPr>
          </a:p>
          <a:p>
            <a:r>
              <a:rPr lang="en-US" sz="1400" b="1" dirty="0">
                <a:latin typeface="+mn-lt"/>
              </a:rPr>
              <a:t>VCA Main Email Address:</a:t>
            </a:r>
          </a:p>
          <a:p>
            <a:r>
              <a:rPr lang="en-US" sz="1200" dirty="0">
                <a:latin typeface="+mn-lt"/>
                <a:hlinkClick r:id="rId4"/>
              </a:rPr>
              <a:t>askVCA@ranchovistosohoa.com</a:t>
            </a:r>
            <a:endParaRPr lang="en-US" sz="1200" dirty="0">
              <a:latin typeface="+mn-lt"/>
            </a:endParaRPr>
          </a:p>
          <a:p>
            <a:endParaRPr lang="en-US" sz="1200" dirty="0">
              <a:latin typeface="+mn-lt"/>
            </a:endParaRPr>
          </a:p>
          <a:p>
            <a:r>
              <a:rPr lang="en-US" sz="1400" b="1" dirty="0">
                <a:latin typeface="+mn-lt"/>
              </a:rPr>
              <a:t>VCA Main Office:</a:t>
            </a:r>
            <a:r>
              <a:rPr lang="en-US" sz="1400" dirty="0">
                <a:latin typeface="+mn-lt"/>
              </a:rPr>
              <a:t> </a:t>
            </a:r>
          </a:p>
          <a:p>
            <a:r>
              <a:rPr lang="en-US" sz="1400" dirty="0">
                <a:latin typeface="+mn-lt"/>
              </a:rPr>
              <a:t>(520) 354-2729</a:t>
            </a:r>
          </a:p>
          <a:p>
            <a:r>
              <a:rPr lang="en-US" sz="1400" b="1" dirty="0">
                <a:latin typeface="+mn-lt"/>
              </a:rPr>
              <a:t>For After-hour emergencies, please call:</a:t>
            </a:r>
          </a:p>
          <a:p>
            <a:r>
              <a:rPr lang="en-US" sz="1400" dirty="0">
                <a:latin typeface="+mn-lt"/>
              </a:rPr>
              <a:t>(855) 333-5149</a:t>
            </a:r>
          </a:p>
          <a:p>
            <a:endParaRPr lang="en-US" sz="1400" b="1" dirty="0">
              <a:latin typeface="+mn-lt"/>
            </a:endParaRPr>
          </a:p>
        </p:txBody>
      </p:sp>
      <p:sp>
        <p:nvSpPr>
          <p:cNvPr id="25" name="Rectangle 24">
            <a:extLst>
              <a:ext uri="{FF2B5EF4-FFF2-40B4-BE49-F238E27FC236}">
                <a16:creationId xmlns:a16="http://schemas.microsoft.com/office/drawing/2014/main" id="{7B3FCF15-94E6-2AB3-BF41-D3457DDB74AF}"/>
              </a:ext>
            </a:extLst>
          </p:cNvPr>
          <p:cNvSpPr/>
          <p:nvPr/>
        </p:nvSpPr>
        <p:spPr>
          <a:xfrm>
            <a:off x="4866640" y="3086175"/>
            <a:ext cx="2172534" cy="6516008"/>
          </a:xfrm>
          <a:prstGeom prst="rect">
            <a:avLst/>
          </a:prstGeom>
          <a:solidFill>
            <a:schemeClr val="accent3">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69A8DA3-5C35-9142-4A78-A2B8618D1DDF}"/>
              </a:ext>
            </a:extLst>
          </p:cNvPr>
          <p:cNvSpPr txBox="1"/>
          <p:nvPr/>
        </p:nvSpPr>
        <p:spPr>
          <a:xfrm>
            <a:off x="7477125" y="9689068"/>
            <a:ext cx="295275"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3942489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6495"/>
          </a:xfrm>
          <a:prstGeom prst="rect">
            <a:avLst/>
          </a:prstGeom>
        </p:spPr>
      </p:pic>
      <p:sp>
        <p:nvSpPr>
          <p:cNvPr id="4" name="Text Placeholder 3"/>
          <p:cNvSpPr>
            <a:spLocks noGrp="1"/>
          </p:cNvSpPr>
          <p:nvPr>
            <p:ph type="body" idx="10"/>
          </p:nvPr>
        </p:nvSpPr>
        <p:spPr>
          <a:xfrm>
            <a:off x="-6172200" y="2841149"/>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dirty="0">
                <a:solidFill>
                  <a:srgbClr val="3F2A16"/>
                </a:solidFill>
                <a:latin typeface="Calibri" panose="02020603050405020304" pitchFamily="2"/>
              </a:rPr>
              <a:t>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8" name="Text Placeholder 7"/>
          <p:cNvSpPr>
            <a:spLocks noGrp="1"/>
          </p:cNvSpPr>
          <p:nvPr>
            <p:ph type="body" idx="10"/>
          </p:nvPr>
        </p:nvSpPr>
        <p:spPr>
          <a:xfrm>
            <a:off x="-5830570" y="6347936"/>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dirty="0">
                <a:solidFill>
                  <a:srgbClr val="000000"/>
                </a:solidFill>
                <a:latin typeface="Calibri" panose="02020603050405020304" pitchFamily="2"/>
              </a:rPr>
              <a:t> </a:t>
            </a:r>
          </a:p>
        </p:txBody>
      </p:sp>
      <p:sp>
        <p:nvSpPr>
          <p:cNvPr id="16" name="Rectangle 15">
            <a:extLst>
              <a:ext uri="{FF2B5EF4-FFF2-40B4-BE49-F238E27FC236}">
                <a16:creationId xmlns:a16="http://schemas.microsoft.com/office/drawing/2014/main" id="{F64736AF-7374-1DE9-4CE6-A480E400B2C0}"/>
              </a:ext>
            </a:extLst>
          </p:cNvPr>
          <p:cNvSpPr/>
          <p:nvPr/>
        </p:nvSpPr>
        <p:spPr>
          <a:xfrm flipH="1">
            <a:off x="390377" y="3753190"/>
            <a:ext cx="6670675" cy="6305209"/>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90215C2-11A3-5B87-7621-EAD06979E82F}"/>
              </a:ext>
            </a:extLst>
          </p:cNvPr>
          <p:cNvSpPr txBox="1"/>
          <p:nvPr/>
        </p:nvSpPr>
        <p:spPr>
          <a:xfrm>
            <a:off x="969927" y="4399522"/>
            <a:ext cx="5549347" cy="2389821"/>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The Board of Directors governs all affairs of your association. </a:t>
            </a:r>
          </a:p>
          <a:p>
            <a:pPr marL="0" marR="0" lvl="0" indent="0" algn="l" defTabSz="914400" eaLnBrk="1" fontAlgn="auto" latinLnBrk="0" hangingPunct="1">
              <a:lnSpc>
                <a:spcPts val="1500"/>
              </a:lnSpc>
              <a:spcBef>
                <a:spcPts val="0"/>
              </a:spcBef>
              <a:spcAft>
                <a:spcPts val="0"/>
              </a:spcAft>
              <a:buClrTx/>
              <a:buSzTx/>
              <a:buFontTx/>
              <a:buNone/>
              <a:tabLst/>
              <a:defRPr/>
            </a:pPr>
            <a:endParaRPr lang="en-US" sz="1100" b="1" spc="-10" dirty="0">
              <a:solidFill>
                <a:srgbClr val="020108"/>
              </a:solidFill>
              <a:latin typeface="Calibri" panose="02020603050405020304" pitchFamily="2"/>
            </a:endParaRPr>
          </a:p>
          <a:p>
            <a:pPr marL="0" marR="0" lvl="0" indent="0" algn="l" defTabSz="914400" eaLnBrk="1" fontAlgn="auto" latinLnBrk="0" hangingPunct="1">
              <a:lnSpc>
                <a:spcPts val="1500"/>
              </a:lnSpc>
              <a:spcBef>
                <a:spcPts val="0"/>
              </a:spcBef>
              <a:spcAft>
                <a:spcPts val="0"/>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The Board of Directors oversees the maintenance of all common areas and any amenities within your community. Common areas may include streets, natural open spaces, </a:t>
            </a:r>
            <a:r>
              <a:rPr lang="en-US" sz="1100" b="1" spc="-10" dirty="0">
                <a:solidFill>
                  <a:srgbClr val="020108"/>
                </a:solidFill>
                <a:latin typeface="Calibri" panose="02020603050405020304" pitchFamily="2"/>
              </a:rPr>
              <a:t>streetlights</a:t>
            </a:r>
            <a:r>
              <a:rPr kumimoji="0" lang="en-US" sz="1100" b="1" i="0" u="none" strike="noStrike" kern="0" cap="none" spc="-10" normalizeH="0" baseline="0" noProof="0" dirty="0">
                <a:ln>
                  <a:noFill/>
                </a:ln>
                <a:solidFill>
                  <a:srgbClr val="020108"/>
                </a:solidFill>
                <a:effectLst/>
                <a:uLnTx/>
                <a:uFillTx/>
                <a:latin typeface="Calibri" panose="02020603050405020304" pitchFamily="2"/>
              </a:rPr>
              <a:t>, parking areas, gates, perimeter walls, entry features, and recreational amenities. In partnership with the Town of Oro Valley, </a:t>
            </a:r>
            <a:r>
              <a:rPr lang="en-US" sz="1100" b="1" spc="-10" dirty="0">
                <a:solidFill>
                  <a:srgbClr val="020108"/>
                </a:solidFill>
                <a:latin typeface="Calibri" panose="02020603050405020304" pitchFamily="2"/>
              </a:rPr>
              <a:t>the VCA shall</a:t>
            </a:r>
            <a:r>
              <a:rPr kumimoji="0" lang="en-US" sz="1100" b="1" i="0" u="none" strike="noStrike" kern="0" cap="none" spc="-10" normalizeH="0" baseline="0" noProof="0" dirty="0">
                <a:ln>
                  <a:noFill/>
                </a:ln>
                <a:solidFill>
                  <a:srgbClr val="020108"/>
                </a:solidFill>
                <a:effectLst/>
                <a:uLnTx/>
                <a:uFillTx/>
                <a:latin typeface="Calibri" panose="02020603050405020304" pitchFamily="2"/>
              </a:rPr>
              <a:t> maintain the community’s aesthetic. </a:t>
            </a:r>
          </a:p>
          <a:p>
            <a:pPr marL="0" marR="0" lvl="0" indent="0" algn="l" defTabSz="914400" eaLnBrk="1" fontAlgn="auto" latinLnBrk="0" hangingPunct="1">
              <a:lnSpc>
                <a:spcPts val="1500"/>
              </a:lnSpc>
              <a:spcBef>
                <a:spcPts val="0"/>
              </a:spcBef>
              <a:spcAft>
                <a:spcPts val="0"/>
              </a:spcAft>
              <a:buClrTx/>
              <a:buSzTx/>
              <a:buFontTx/>
              <a:buNone/>
              <a:tabLst/>
              <a:defRPr/>
            </a:pPr>
            <a:endParaRPr lang="en-US" sz="1100" b="1" spc="-10" dirty="0">
              <a:solidFill>
                <a:srgbClr val="020108"/>
              </a:solidFill>
              <a:latin typeface="Calibri" panose="02020603050405020304" pitchFamily="2"/>
            </a:endParaRPr>
          </a:p>
          <a:p>
            <a:pPr marL="0" marR="0" lvl="0" indent="0" algn="l" defTabSz="914400" eaLnBrk="1" fontAlgn="auto" latinLnBrk="0" hangingPunct="1">
              <a:lnSpc>
                <a:spcPts val="1500"/>
              </a:lnSpc>
              <a:spcBef>
                <a:spcPts val="0"/>
              </a:spcBef>
              <a:spcAft>
                <a:spcPts val="0"/>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Being an active member of the board of directors is a big job. Please give them your support and cooperation to benefit everyone in Rancho Vistoso. As each community differs in this regard, please get in touch with us if you have any questions about the areas for which your association is responsible. </a:t>
            </a:r>
          </a:p>
          <a:p>
            <a:pPr marL="0" marR="0" lvl="0" indent="0" algn="l" defTabSz="914400" eaLnBrk="1" fontAlgn="auto" latinLnBrk="0" hangingPunct="1">
              <a:lnSpc>
                <a:spcPts val="1500"/>
              </a:lnSpc>
              <a:spcBef>
                <a:spcPts val="0"/>
              </a:spcBef>
              <a:spcAft>
                <a:spcPts val="0"/>
              </a:spcAft>
              <a:buClrTx/>
              <a:buSzTx/>
              <a:buFontTx/>
              <a:buNone/>
              <a:tabLst/>
              <a:defRPr/>
            </a:pPr>
            <a:endParaRPr kumimoji="0" lang="en-US" sz="1100" b="1" i="0" u="none" strike="noStrike" kern="0" cap="none" spc="-10" normalizeH="0" baseline="0" noProof="0" dirty="0">
              <a:ln>
                <a:noFill/>
              </a:ln>
              <a:solidFill>
                <a:srgbClr val="020108"/>
              </a:solidFill>
              <a:effectLst/>
              <a:uLnTx/>
              <a:uFillTx/>
              <a:latin typeface="Calibri" panose="02020603050405020304" pitchFamily="2"/>
            </a:endParaRPr>
          </a:p>
        </p:txBody>
      </p:sp>
      <p:sp>
        <p:nvSpPr>
          <p:cNvPr id="20" name="TextBox 19">
            <a:extLst>
              <a:ext uri="{FF2B5EF4-FFF2-40B4-BE49-F238E27FC236}">
                <a16:creationId xmlns:a16="http://schemas.microsoft.com/office/drawing/2014/main" id="{485DCE8A-D0E3-348E-4941-B1D813773424}"/>
              </a:ext>
            </a:extLst>
          </p:cNvPr>
          <p:cNvSpPr txBox="1"/>
          <p:nvPr/>
        </p:nvSpPr>
        <p:spPr>
          <a:xfrm>
            <a:off x="870223" y="9633835"/>
            <a:ext cx="1671639" cy="638636"/>
          </a:xfrm>
          <a:prstGeom prst="rect">
            <a:avLst/>
          </a:prstGeom>
          <a:noFill/>
        </p:spPr>
        <p:txBody>
          <a:bodyPr wrap="square" rtlCol="0">
            <a:spAutoFit/>
          </a:bodyPr>
          <a:lstStyle/>
          <a:p>
            <a:pPr marL="0" marR="0" indent="0" algn="ctr">
              <a:lnSpc>
                <a:spcPts val="1100"/>
              </a:lnSpc>
              <a:spcAft>
                <a:spcPts val="0"/>
              </a:spcAft>
              <a:tabLst>
                <a:tab pos="1965960" algn="r"/>
              </a:tabLst>
            </a:pPr>
            <a:r>
              <a:rPr lang="en-US" sz="90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900" b="1" spc="-30" dirty="0">
              <a:solidFill>
                <a:srgbClr val="7C8181"/>
              </a:solidFill>
              <a:latin typeface="Calibri" panose="02020603050405020304" pitchFamily="2"/>
            </a:endParaRPr>
          </a:p>
          <a:p>
            <a:endParaRPr lang="en-US" dirty="0"/>
          </a:p>
        </p:txBody>
      </p:sp>
      <p:pic>
        <p:nvPicPr>
          <p:cNvPr id="22" name="Picture 21" descr="Colleagues clapping">
            <a:extLst>
              <a:ext uri="{FF2B5EF4-FFF2-40B4-BE49-F238E27FC236}">
                <a16:creationId xmlns:a16="http://schemas.microsoft.com/office/drawing/2014/main" id="{F1D04B14-1835-4F38-1244-B5E5AD2DFC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9265" y="0"/>
            <a:ext cx="6670675" cy="3755651"/>
          </a:xfrm>
          <a:prstGeom prst="rect">
            <a:avLst/>
          </a:prstGeom>
        </p:spPr>
      </p:pic>
      <p:sp>
        <p:nvSpPr>
          <p:cNvPr id="24" name="Text Placeholder 23">
            <a:extLst>
              <a:ext uri="{FF2B5EF4-FFF2-40B4-BE49-F238E27FC236}">
                <a16:creationId xmlns:a16="http://schemas.microsoft.com/office/drawing/2014/main" id="{AB9AA07C-FDB5-DB3A-E8E6-5EA449015D54}"/>
              </a:ext>
            </a:extLst>
          </p:cNvPr>
          <p:cNvSpPr>
            <a:spLocks noGrp="1"/>
          </p:cNvSpPr>
          <p:nvPr>
            <p:ph type="body" idx="10"/>
          </p:nvPr>
        </p:nvSpPr>
        <p:spPr/>
        <p:txBody>
          <a:bodyPr/>
          <a:lstStyle/>
          <a:p>
            <a:endParaRPr lang="en-US" dirty="0"/>
          </a:p>
        </p:txBody>
      </p:sp>
      <p:sp>
        <p:nvSpPr>
          <p:cNvPr id="23" name="Text Placeholder 11">
            <a:extLst>
              <a:ext uri="{FF2B5EF4-FFF2-40B4-BE49-F238E27FC236}">
                <a16:creationId xmlns:a16="http://schemas.microsoft.com/office/drawing/2014/main" id="{A1D2EE86-3452-8E47-71DF-9FF263E8A3D8}"/>
              </a:ext>
            </a:extLst>
          </p:cNvPr>
          <p:cNvSpPr>
            <a:spLocks noGrp="1"/>
          </p:cNvSpPr>
          <p:nvPr>
            <p:ph type="body" idx="10"/>
          </p:nvPr>
        </p:nvSpPr>
        <p:spPr>
          <a:xfrm>
            <a:off x="1957070" y="2679700"/>
            <a:ext cx="3879850" cy="620395"/>
          </a:xfrm>
        </p:spPr>
        <p:txBody>
          <a:bodyPr/>
          <a:lstStyle/>
          <a:p>
            <a:endParaRPr lang="en-US" dirty="0"/>
          </a:p>
        </p:txBody>
      </p:sp>
      <p:sp>
        <p:nvSpPr>
          <p:cNvPr id="25" name="TextBox 24">
            <a:extLst>
              <a:ext uri="{FF2B5EF4-FFF2-40B4-BE49-F238E27FC236}">
                <a16:creationId xmlns:a16="http://schemas.microsoft.com/office/drawing/2014/main" id="{1A5AC08C-A787-80E2-2905-76CFA9ED0383}"/>
              </a:ext>
            </a:extLst>
          </p:cNvPr>
          <p:cNvSpPr txBox="1"/>
          <p:nvPr/>
        </p:nvSpPr>
        <p:spPr>
          <a:xfrm>
            <a:off x="1633223" y="3681315"/>
            <a:ext cx="4222753" cy="646331"/>
          </a:xfrm>
          <a:prstGeom prst="rect">
            <a:avLst/>
          </a:prstGeom>
          <a:noFill/>
        </p:spPr>
        <p:txBody>
          <a:bodyPr wrap="square" rtlCol="0">
            <a:spAutoFit/>
          </a:bodyPr>
          <a:lstStyle/>
          <a:p>
            <a:pPr algn="ctr"/>
            <a:r>
              <a:rPr lang="en-US" sz="3600" b="1" spc="-75" dirty="0">
                <a:solidFill>
                  <a:srgbClr val="3F2A16"/>
                </a:solidFill>
                <a:latin typeface="Calibri" panose="02020603050405020304" pitchFamily="2"/>
              </a:rPr>
              <a:t>Board of Directors</a:t>
            </a:r>
            <a:endParaRPr lang="en-US" sz="3600" dirty="0"/>
          </a:p>
        </p:txBody>
      </p:sp>
      <p:pic>
        <p:nvPicPr>
          <p:cNvPr id="29" name="Picture 28" descr="Notepad, eyeglasses and coffee still life">
            <a:extLst>
              <a:ext uri="{FF2B5EF4-FFF2-40B4-BE49-F238E27FC236}">
                <a16:creationId xmlns:a16="http://schemas.microsoft.com/office/drawing/2014/main" id="{B2C5B640-0B07-D876-3BB5-F38BF0E02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348" y="7008004"/>
            <a:ext cx="2674102" cy="1928572"/>
          </a:xfrm>
          <a:prstGeom prst="rect">
            <a:avLst/>
          </a:prstGeom>
        </p:spPr>
      </p:pic>
      <p:sp>
        <p:nvSpPr>
          <p:cNvPr id="30" name="TextBox 29">
            <a:extLst>
              <a:ext uri="{FF2B5EF4-FFF2-40B4-BE49-F238E27FC236}">
                <a16:creationId xmlns:a16="http://schemas.microsoft.com/office/drawing/2014/main" id="{C31E3122-2FEA-5475-45CA-C66A782F837A}"/>
              </a:ext>
            </a:extLst>
          </p:cNvPr>
          <p:cNvSpPr txBox="1"/>
          <p:nvPr/>
        </p:nvSpPr>
        <p:spPr>
          <a:xfrm>
            <a:off x="3520045" y="6905794"/>
            <a:ext cx="3749043" cy="584775"/>
          </a:xfrm>
          <a:prstGeom prst="rect">
            <a:avLst/>
          </a:prstGeom>
          <a:noFill/>
        </p:spPr>
        <p:txBody>
          <a:bodyPr wrap="square" rtlCol="0">
            <a:spAutoFit/>
          </a:bodyPr>
          <a:lstStyle/>
          <a:p>
            <a:r>
              <a:rPr lang="en-US" sz="1600" b="1" dirty="0"/>
              <a:t>The Board of Directors is empowered and directed to: </a:t>
            </a:r>
          </a:p>
        </p:txBody>
      </p:sp>
      <p:sp>
        <p:nvSpPr>
          <p:cNvPr id="31" name="TextBox 30">
            <a:extLst>
              <a:ext uri="{FF2B5EF4-FFF2-40B4-BE49-F238E27FC236}">
                <a16:creationId xmlns:a16="http://schemas.microsoft.com/office/drawing/2014/main" id="{2949CF21-7EA9-9551-993D-CADD94E7783D}"/>
              </a:ext>
            </a:extLst>
          </p:cNvPr>
          <p:cNvSpPr txBox="1"/>
          <p:nvPr/>
        </p:nvSpPr>
        <p:spPr>
          <a:xfrm>
            <a:off x="3466070" y="7485536"/>
            <a:ext cx="3395657" cy="1869743"/>
          </a:xfrm>
          <a:prstGeom prst="rect">
            <a:avLst/>
          </a:prstGeom>
          <a:noFill/>
        </p:spPr>
        <p:txBody>
          <a:bodyPr wrap="square" rtlCol="0">
            <a:spAutoFit/>
          </a:bodyPr>
          <a:lstStyle/>
          <a:p>
            <a:pPr marL="171450" indent="-171450">
              <a:buFont typeface="Arial" panose="020B0604020202020204" pitchFamily="34" charset="0"/>
              <a:buChar char="•"/>
            </a:pPr>
            <a:r>
              <a:rPr lang="en-US" sz="1050" dirty="0"/>
              <a:t>Prepare the Annual Budget for the association </a:t>
            </a:r>
          </a:p>
          <a:p>
            <a:pPr marL="171450" indent="-171450">
              <a:buFont typeface="Arial" panose="020B0604020202020204" pitchFamily="34" charset="0"/>
              <a:buChar char="•"/>
            </a:pPr>
            <a:r>
              <a:rPr lang="en-US" sz="1050" dirty="0"/>
              <a:t>Establish the rates of assessments </a:t>
            </a:r>
          </a:p>
          <a:p>
            <a:pPr marL="171450" indent="-171450">
              <a:buFont typeface="Arial" panose="020B0604020202020204" pitchFamily="34" charset="0"/>
              <a:buChar char="•"/>
            </a:pPr>
            <a:r>
              <a:rPr lang="en-US" sz="1050" dirty="0"/>
              <a:t>Collect all assessments due to the association </a:t>
            </a:r>
          </a:p>
          <a:p>
            <a:pPr marL="171450" indent="-171450">
              <a:buFont typeface="Arial" panose="020B0604020202020204" pitchFamily="34" charset="0"/>
              <a:buChar char="•"/>
            </a:pPr>
            <a:r>
              <a:rPr lang="en-US" sz="1050" dirty="0"/>
              <a:t>Provide necessary operational personnel </a:t>
            </a:r>
          </a:p>
          <a:p>
            <a:pPr marL="171450" indent="-171450">
              <a:buFont typeface="Arial" panose="020B0604020202020204" pitchFamily="34" charset="0"/>
              <a:buChar char="•"/>
            </a:pPr>
            <a:r>
              <a:rPr lang="en-US" sz="1050" dirty="0"/>
              <a:t>Adopt and amend the community rules </a:t>
            </a:r>
          </a:p>
          <a:p>
            <a:pPr marL="171450" indent="-171450">
              <a:buFont typeface="Arial" panose="020B0604020202020204" pitchFamily="34" charset="0"/>
              <a:buChar char="•"/>
            </a:pPr>
            <a:r>
              <a:rPr lang="en-US" sz="1050" dirty="0"/>
              <a:t>Enforce all provisions of the governing documents </a:t>
            </a:r>
          </a:p>
          <a:p>
            <a:pPr marL="171450" indent="-171450">
              <a:buFont typeface="Arial" panose="020B0604020202020204" pitchFamily="34" charset="0"/>
              <a:buChar char="•"/>
            </a:pPr>
            <a:r>
              <a:rPr lang="en-US" sz="1050" dirty="0"/>
              <a:t>Keep detailed association accounting records </a:t>
            </a:r>
          </a:p>
          <a:p>
            <a:pPr marL="171450" indent="-171450">
              <a:buFont typeface="Arial" panose="020B0604020202020204" pitchFamily="34" charset="0"/>
              <a:buChar char="•"/>
            </a:pPr>
            <a:r>
              <a:rPr lang="en-US" sz="1050" dirty="0"/>
              <a:t>Provide for, care for, and upkeep of the common areas </a:t>
            </a:r>
          </a:p>
          <a:p>
            <a:pPr marL="171450" indent="-171450">
              <a:buFont typeface="Arial" panose="020B0604020202020204" pitchFamily="34" charset="0"/>
              <a:buChar char="•"/>
            </a:pPr>
            <a:r>
              <a:rPr lang="en-US" sz="1050" dirty="0"/>
              <a:t>Perform necessary actions required for the association’s administration </a:t>
            </a:r>
          </a:p>
        </p:txBody>
      </p:sp>
      <p:sp>
        <p:nvSpPr>
          <p:cNvPr id="2" name="TextBox 1">
            <a:extLst>
              <a:ext uri="{FF2B5EF4-FFF2-40B4-BE49-F238E27FC236}">
                <a16:creationId xmlns:a16="http://schemas.microsoft.com/office/drawing/2014/main" id="{3C53AF59-8B17-76D0-FE15-3963CE8673E8}"/>
              </a:ext>
            </a:extLst>
          </p:cNvPr>
          <p:cNvSpPr txBox="1"/>
          <p:nvPr/>
        </p:nvSpPr>
        <p:spPr>
          <a:xfrm>
            <a:off x="7477125" y="9689068"/>
            <a:ext cx="295275" cy="369332"/>
          </a:xfrm>
          <a:prstGeom prst="rect">
            <a:avLst/>
          </a:prstGeom>
          <a:noFill/>
        </p:spPr>
        <p:txBody>
          <a:bodyPr wrap="square" rtlCol="0">
            <a:spAutoFit/>
          </a:bodyPr>
          <a:lstStyle/>
          <a:p>
            <a:r>
              <a:rPr lang="en-US" dirty="0"/>
              <a:t>9</a:t>
            </a:r>
          </a:p>
        </p:txBody>
      </p:sp>
    </p:spTree>
    <p:extLst>
      <p:ext uri="{BB962C8B-B14F-4D97-AF65-F5344CB8AC3E}">
        <p14:creationId xmlns:p14="http://schemas.microsoft.com/office/powerpoint/2010/main" val="544551910"/>
      </p:ext>
    </p:extLst>
  </p:cSld>
  <p:clrMapOvr>
    <a:masterClrMapping/>
  </p:clrMapOvr>
</p:sld>
</file>

<file path=ppt/theme/theme1.xml><?xml version="1.0" encoding="utf-8"?>
<a:theme xmlns:a="http://schemas.openxmlformats.org/drawingml/2006/main" name="default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48715EFE08994B84D7349319563CC9" ma:contentTypeVersion="9" ma:contentTypeDescription="Create a new document." ma:contentTypeScope="" ma:versionID="da8653985d066d5262fe02a2d1e5c810">
  <xsd:schema xmlns:xsd="http://www.w3.org/2001/XMLSchema" xmlns:xs="http://www.w3.org/2001/XMLSchema" xmlns:p="http://schemas.microsoft.com/office/2006/metadata/properties" xmlns:ns3="9ca01c17-004c-4b4f-a13d-e714b1c324a7" targetNamespace="http://schemas.microsoft.com/office/2006/metadata/properties" ma:root="true" ma:fieldsID="4b61d2f332d029e87d65d7841b7f1e7a" ns3:_="">
    <xsd:import namespace="9ca01c17-004c-4b4f-a13d-e714b1c324a7"/>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SystemTags" minOccurs="0"/>
                <xsd:element ref="ns3:MediaServiceOCR"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a01c17-004c-4b4f-a13d-e714b1c324a7"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9ca01c17-004c-4b4f-a13d-e714b1c324a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5E7199-E8BF-4D66-AB7A-EAAA0E6BD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a01c17-004c-4b4f-a13d-e714b1c324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5A4034-F36F-4A76-BF19-918E71870951}">
  <ds:schemaRefs>
    <ds:schemaRef ds:uri="9ca01c17-004c-4b4f-a13d-e714b1c324a7"/>
    <ds:schemaRef ds:uri="http://www.w3.org/XML/1998/namespace"/>
    <ds:schemaRef ds:uri="http://purl.org/dc/elements/1.1/"/>
    <ds:schemaRef ds:uri="http://schemas.microsoft.com/office/2006/metadata/properties"/>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C68D1D56-E81D-41BB-B600-6A33BCF49E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7551</TotalTime>
  <Words>4698</Words>
  <Application>Microsoft Office PowerPoint</Application>
  <PresentationFormat>Custom</PresentationFormat>
  <Paragraphs>428</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Narrow</vt:lpstr>
      <vt:lpstr>Calibri</vt:lpstr>
      <vt:lpstr>Courier New</vt:lpstr>
      <vt:lpstr>Source Sans Pro</vt:lpstr>
      <vt:lpstr>Symbol</vt:lpstr>
      <vt:lpstr>Times New Roman</vt:lpstr>
      <vt:lpstr>Verdana</vt:lpstr>
      <vt:lpstr>default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Priscilla Harris</dc:creator>
  <cp:lastModifiedBy>Debbie Deptula</cp:lastModifiedBy>
  <cp:revision>6</cp:revision>
  <dcterms:modified xsi:type="dcterms:W3CDTF">2026-02-03T19:46:25Z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0x0101005948715EFE08994B84D7349319563CC9</vt:lpwstr>
  </property>
</Properties>
</file>